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549" r:id="rId1"/>
  </p:sldMasterIdLst>
  <p:notesMasterIdLst>
    <p:notesMasterId r:id="rId20"/>
  </p:notesMasterIdLst>
  <p:sldIdLst>
    <p:sldId id="256" r:id="rId2"/>
    <p:sldId id="266" r:id="rId3"/>
    <p:sldId id="258" r:id="rId4"/>
    <p:sldId id="275" r:id="rId5"/>
    <p:sldId id="276" r:id="rId6"/>
    <p:sldId id="272" r:id="rId7"/>
    <p:sldId id="274" r:id="rId8"/>
    <p:sldId id="279" r:id="rId9"/>
    <p:sldId id="280" r:id="rId10"/>
    <p:sldId id="281" r:id="rId11"/>
    <p:sldId id="282" r:id="rId12"/>
    <p:sldId id="283" r:id="rId13"/>
    <p:sldId id="284" r:id="rId14"/>
    <p:sldId id="288" r:id="rId15"/>
    <p:sldId id="285" r:id="rId16"/>
    <p:sldId id="286" r:id="rId17"/>
    <p:sldId id="287" r:id="rId18"/>
    <p:sldId id="271"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843" autoAdjust="0"/>
    <p:restoredTop sz="74419"/>
  </p:normalViewPr>
  <p:slideViewPr>
    <p:cSldViewPr snapToGrid="0">
      <p:cViewPr varScale="1">
        <p:scale>
          <a:sx n="50" d="100"/>
          <a:sy n="50" d="100"/>
        </p:scale>
        <p:origin x="526"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46876D-94C0-3249-893F-8A333C867AC9}" type="datetimeFigureOut">
              <a:rPr lang="en-US" smtClean="0"/>
              <a:t>6/7/2019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22DD6D-56FB-124C-BB69-065E23F796D4}" type="slidenum">
              <a:rPr lang="en-US" smtClean="0"/>
              <a:t>‹#›</a:t>
            </a:fld>
            <a:endParaRPr lang="en-US"/>
          </a:p>
        </p:txBody>
      </p:sp>
    </p:spTree>
    <p:extLst>
      <p:ext uri="{BB962C8B-B14F-4D97-AF65-F5344CB8AC3E}">
        <p14:creationId xmlns:p14="http://schemas.microsoft.com/office/powerpoint/2010/main" val="3849165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Team Introductions</a:t>
            </a:r>
          </a:p>
        </p:txBody>
      </p:sp>
      <p:sp>
        <p:nvSpPr>
          <p:cNvPr id="4" name="Slide Number Placeholder 3"/>
          <p:cNvSpPr>
            <a:spLocks noGrp="1"/>
          </p:cNvSpPr>
          <p:nvPr>
            <p:ph type="sldNum" sz="quarter" idx="5"/>
          </p:nvPr>
        </p:nvSpPr>
        <p:spPr/>
        <p:txBody>
          <a:bodyPr/>
          <a:lstStyle/>
          <a:p>
            <a:fld id="{3B22DD6D-56FB-124C-BB69-065E23F796D4}" type="slidenum">
              <a:rPr lang="en-US" smtClean="0"/>
              <a:t>1</a:t>
            </a:fld>
            <a:endParaRPr lang="en-US"/>
          </a:p>
        </p:txBody>
      </p:sp>
    </p:spTree>
    <p:extLst>
      <p:ext uri="{BB962C8B-B14F-4D97-AF65-F5344CB8AC3E}">
        <p14:creationId xmlns:p14="http://schemas.microsoft.com/office/powerpoint/2010/main" val="3476127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Agenda</a:t>
            </a:r>
          </a:p>
        </p:txBody>
      </p:sp>
      <p:sp>
        <p:nvSpPr>
          <p:cNvPr id="4" name="Slide Number Placeholder 3"/>
          <p:cNvSpPr>
            <a:spLocks noGrp="1"/>
          </p:cNvSpPr>
          <p:nvPr>
            <p:ph type="sldNum" sz="quarter" idx="5"/>
          </p:nvPr>
        </p:nvSpPr>
        <p:spPr/>
        <p:txBody>
          <a:bodyPr/>
          <a:lstStyle/>
          <a:p>
            <a:fld id="{3B22DD6D-56FB-124C-BB69-065E23F796D4}" type="slidenum">
              <a:rPr lang="en-US" smtClean="0"/>
              <a:t>2</a:t>
            </a:fld>
            <a:endParaRPr lang="en-US"/>
          </a:p>
        </p:txBody>
      </p:sp>
    </p:spTree>
    <p:extLst>
      <p:ext uri="{BB962C8B-B14F-4D97-AF65-F5344CB8AC3E}">
        <p14:creationId xmlns:p14="http://schemas.microsoft.com/office/powerpoint/2010/main" val="2294584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22DD6D-56FB-124C-BB69-065E23F796D4}" type="slidenum">
              <a:rPr lang="en-US" smtClean="0"/>
              <a:t>3</a:t>
            </a:fld>
            <a:endParaRPr lang="en-US"/>
          </a:p>
        </p:txBody>
      </p:sp>
    </p:spTree>
    <p:extLst>
      <p:ext uri="{BB962C8B-B14F-4D97-AF65-F5344CB8AC3E}">
        <p14:creationId xmlns:p14="http://schemas.microsoft.com/office/powerpoint/2010/main" val="1958299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B61BEF0D-F0BB-DE4B-95CE-6DB70DBA9567}" type="datetimeFigureOut">
              <a:rPr lang="en-US" smtClean="0"/>
              <a:pPr/>
              <a:t>6/7/2019</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15655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83415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B61BEF0D-F0BB-DE4B-95CE-6DB70DBA9567}" type="datetimeFigureOut">
              <a:rPr lang="en-US" smtClean="0"/>
              <a:pPr/>
              <a:t>6/7/2019</a:t>
            </a:fld>
            <a:endParaRPr lang="en-US" dirty="0"/>
          </a:p>
        </p:txBody>
      </p:sp>
      <p:sp>
        <p:nvSpPr>
          <p:cNvPr id="5" name="Footer Placeholder 4"/>
          <p:cNvSpPr>
            <a:spLocks noGrp="1"/>
          </p:cNvSpPr>
          <p:nvPr>
            <p:ph type="ftr" sz="quarter" idx="11"/>
          </p:nvPr>
        </p:nvSpPr>
        <p:spPr>
          <a:xfrm>
            <a:off x="804672" y="6227064"/>
            <a:ext cx="10588752" cy="320040"/>
          </a:xfrm>
        </p:spPr>
        <p:txBody>
          <a:body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090909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44658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00913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B61BEF0D-F0BB-DE4B-95CE-6DB70DBA9567}" type="datetimeFigureOut">
              <a:rPr lang="en-US" smtClean="0"/>
              <a:pPr/>
              <a:t>6/7/2019</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16420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B61BEF0D-F0BB-DE4B-95CE-6DB70DBA9567}" type="datetimeFigureOut">
              <a:rPr lang="en-US" smtClean="0"/>
              <a:pPr/>
              <a:t>6/7/2019</a:t>
            </a:fld>
            <a:endParaRPr lang="en-US" dirty="0"/>
          </a:p>
        </p:txBody>
      </p:sp>
      <p:sp>
        <p:nvSpPr>
          <p:cNvPr id="6" name="Footer Placeholder 5"/>
          <p:cNvSpPr>
            <a:spLocks noGrp="1"/>
          </p:cNvSpPr>
          <p:nvPr>
            <p:ph type="ftr" sz="quarter" idx="11"/>
          </p:nvPr>
        </p:nvSpPr>
        <p:spPr>
          <a:xfrm>
            <a:off x="804672" y="6227064"/>
            <a:ext cx="10588752" cy="320040"/>
          </a:xfrm>
        </p:spPr>
        <p:txBody>
          <a:bodyPr/>
          <a:lstStyle/>
          <a:p>
            <a:endParaRPr lang="en-US" dirty="0"/>
          </a:p>
        </p:txBody>
      </p:sp>
      <p:sp>
        <p:nvSpPr>
          <p:cNvPr id="7" name="Slide Number Placeholder 6"/>
          <p:cNvSpPr>
            <a:spLocks noGrp="1"/>
          </p:cNvSpPr>
          <p:nvPr>
            <p:ph type="sldNum" sz="quarter" idx="12"/>
          </p:nvPr>
        </p:nvSpPr>
        <p:spPr>
          <a:xfrm>
            <a:off x="10469880" y="320040"/>
            <a:ext cx="914400" cy="32004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77603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B61BEF0D-F0BB-DE4B-95CE-6DB70DBA9567}" type="datetimeFigureOut">
              <a:rPr lang="en-US" smtClean="0"/>
              <a:pPr/>
              <a:t>6/7/2019</a:t>
            </a:fld>
            <a:endParaRPr lang="en-US" dirty="0"/>
          </a:p>
        </p:txBody>
      </p:sp>
      <p:sp>
        <p:nvSpPr>
          <p:cNvPr id="8" name="Footer Placeholder 7"/>
          <p:cNvSpPr>
            <a:spLocks noGrp="1"/>
          </p:cNvSpPr>
          <p:nvPr>
            <p:ph type="ftr" sz="quarter" idx="11"/>
          </p:nvPr>
        </p:nvSpPr>
        <p:spPr>
          <a:xfrm>
            <a:off x="804672" y="6227064"/>
            <a:ext cx="10588752" cy="320040"/>
          </a:xfrm>
        </p:spPr>
        <p:txBody>
          <a:bodyPr/>
          <a:lstStyle/>
          <a:p>
            <a:endParaRPr lang="en-US" dirty="0"/>
          </a:p>
        </p:txBody>
      </p:sp>
      <p:sp>
        <p:nvSpPr>
          <p:cNvPr id="9" name="Slide Number Placeholder 8"/>
          <p:cNvSpPr>
            <a:spLocks noGrp="1"/>
          </p:cNvSpPr>
          <p:nvPr>
            <p:ph type="sldNum" sz="quarter" idx="12"/>
          </p:nvPr>
        </p:nvSpPr>
        <p:spPr>
          <a:xfrm>
            <a:off x="10469880" y="320040"/>
            <a:ext cx="914400" cy="32004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046128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6/7/2019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69500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B61BEF0D-F0BB-DE4B-95CE-6DB70DBA9567}" type="datetimeFigureOut">
              <a:rPr lang="en-US" smtClean="0"/>
              <a:pPr/>
              <a:t>6/7/2019</a:t>
            </a:fld>
            <a:endParaRPr lang="en-US" dirty="0"/>
          </a:p>
        </p:txBody>
      </p:sp>
      <p:sp>
        <p:nvSpPr>
          <p:cNvPr id="3" name="Footer Placeholder 2"/>
          <p:cNvSpPr>
            <a:spLocks noGrp="1"/>
          </p:cNvSpPr>
          <p:nvPr>
            <p:ph type="ftr" sz="quarter" idx="11"/>
          </p:nvPr>
        </p:nvSpPr>
        <p:spPr>
          <a:xfrm>
            <a:off x="804672" y="6227064"/>
            <a:ext cx="10588752" cy="320040"/>
          </a:xfrm>
        </p:spPr>
        <p:txBody>
          <a:bodyPr/>
          <a:lstStyle/>
          <a:p>
            <a:endParaRPr lang="en-US" dirty="0"/>
          </a:p>
        </p:txBody>
      </p:sp>
      <p:sp>
        <p:nvSpPr>
          <p:cNvPr id="4" name="Slide Number Placeholder 3"/>
          <p:cNvSpPr>
            <a:spLocks noGrp="1"/>
          </p:cNvSpPr>
          <p:nvPr>
            <p:ph type="sldNum" sz="quarter" idx="12"/>
          </p:nvPr>
        </p:nvSpPr>
        <p:spPr>
          <a:xfrm>
            <a:off x="10469880" y="320040"/>
            <a:ext cx="914400" cy="32004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00942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40765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B61BEF0D-F0BB-DE4B-95CE-6DB70DBA9567}" type="datetimeFigureOut">
              <a:rPr lang="en-US" smtClean="0"/>
              <a:pPr/>
              <a:t>6/7/2019</a:t>
            </a:fld>
            <a:endParaRPr lang="en-US" dirty="0"/>
          </a:p>
        </p:txBody>
      </p:sp>
      <p:sp>
        <p:nvSpPr>
          <p:cNvPr id="6" name="Footer Placeholder 5"/>
          <p:cNvSpPr>
            <a:spLocks noGrp="1"/>
          </p:cNvSpPr>
          <p:nvPr>
            <p:ph type="ftr" sz="quarter" idx="11"/>
          </p:nvPr>
        </p:nvSpPr>
        <p:spPr>
          <a:xfrm>
            <a:off x="804672" y="6227064"/>
            <a:ext cx="5942203" cy="320040"/>
          </a:xfrm>
        </p:spPr>
        <p:txBody>
          <a:bodyPr/>
          <a:lstStyle/>
          <a:p>
            <a:endParaRPr lang="en-US" dirty="0"/>
          </a:p>
        </p:txBody>
      </p:sp>
      <p:sp>
        <p:nvSpPr>
          <p:cNvPr id="7" name="Slide Number Placeholder 6"/>
          <p:cNvSpPr>
            <a:spLocks noGrp="1"/>
          </p:cNvSpPr>
          <p:nvPr>
            <p:ph type="sldNum" sz="quarter" idx="12"/>
          </p:nvPr>
        </p:nvSpPr>
        <p:spPr>
          <a:xfrm>
            <a:off x="5828377" y="320040"/>
            <a:ext cx="914400" cy="32004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2554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B61BEF0D-F0BB-DE4B-95CE-6DB70DBA9567}" type="datetimeFigureOut">
              <a:rPr lang="en-US" smtClean="0"/>
              <a:pPr/>
              <a:t>6/7/2019</a:t>
            </a:fld>
            <a:endParaRPr lang="en-US" dirty="0"/>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52113446"/>
      </p:ext>
    </p:extLst>
  </p:cSld>
  <p:clrMap bg1="lt1" tx1="dk1" bg2="lt2" tx2="dk2" accent1="accent1" accent2="accent2" accent3="accent3" accent4="accent4" accent5="accent5" accent6="accent6" hlink="hlink" folHlink="folHlink"/>
  <p:sldLayoutIdLst>
    <p:sldLayoutId id="2147484550" r:id="rId1"/>
    <p:sldLayoutId id="2147484551" r:id="rId2"/>
    <p:sldLayoutId id="2147484552" r:id="rId3"/>
    <p:sldLayoutId id="2147484553" r:id="rId4"/>
    <p:sldLayoutId id="2147484554" r:id="rId5"/>
    <p:sldLayoutId id="2147484555" r:id="rId6"/>
    <p:sldLayoutId id="2147484556" r:id="rId7"/>
    <p:sldLayoutId id="2147484557" r:id="rId8"/>
    <p:sldLayoutId id="2147484558" r:id="rId9"/>
    <p:sldLayoutId id="2147484559" r:id="rId10"/>
    <p:sldLayoutId id="2147484560" r:id="rId11"/>
    <p:sldLayoutId id="2147484562" r:id="rId12"/>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162000"/>
                <a:satMod val="200000"/>
                <a:lumMod val="124000"/>
              </a:schemeClr>
            </a:gs>
            <a:gs pos="100000">
              <a:schemeClr val="bg2">
                <a:shade val="96000"/>
                <a:hueMod val="88000"/>
                <a:satMod val="220000"/>
                <a:lumMod val="82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E6DA3-2CFD-40D6-B3B7-A089DBA66B8A}"/>
              </a:ext>
            </a:extLst>
          </p:cNvPr>
          <p:cNvSpPr>
            <a:spLocks noGrp="1"/>
          </p:cNvSpPr>
          <p:nvPr>
            <p:ph type="ctrTitle"/>
          </p:nvPr>
        </p:nvSpPr>
        <p:spPr>
          <a:xfrm>
            <a:off x="803178" y="-93962"/>
            <a:ext cx="7501235" cy="771095"/>
          </a:xfrm>
        </p:spPr>
        <p:txBody>
          <a:bodyPr>
            <a:normAutofit fontScale="90000"/>
          </a:bodyPr>
          <a:lstStyle/>
          <a:p>
            <a:r>
              <a:rPr lang="en-US" sz="4800" b="1" dirty="0">
                <a:solidFill>
                  <a:schemeClr val="tx1"/>
                </a:solidFill>
              </a:rPr>
              <a:t>The World Happiness Report</a:t>
            </a:r>
          </a:p>
        </p:txBody>
      </p:sp>
      <p:sp>
        <p:nvSpPr>
          <p:cNvPr id="3" name="Subtitle 2">
            <a:extLst>
              <a:ext uri="{FF2B5EF4-FFF2-40B4-BE49-F238E27FC236}">
                <a16:creationId xmlns:a16="http://schemas.microsoft.com/office/drawing/2014/main" id="{FBBF37AE-4DFC-4D24-9CB1-DDBC19F5E72C}"/>
              </a:ext>
            </a:extLst>
          </p:cNvPr>
          <p:cNvSpPr>
            <a:spLocks noGrp="1"/>
          </p:cNvSpPr>
          <p:nvPr>
            <p:ph type="subTitle" idx="1"/>
          </p:nvPr>
        </p:nvSpPr>
        <p:spPr>
          <a:xfrm>
            <a:off x="8415561" y="2210764"/>
            <a:ext cx="1990080" cy="2835798"/>
          </a:xfrm>
        </p:spPr>
        <p:txBody>
          <a:bodyPr>
            <a:normAutofit fontScale="92500" lnSpcReduction="10000"/>
          </a:bodyPr>
          <a:lstStyle/>
          <a:p>
            <a:pPr algn="ctr">
              <a:lnSpc>
                <a:spcPct val="150000"/>
              </a:lnSpc>
            </a:pPr>
            <a:r>
              <a:rPr lang="en-US" sz="2400" dirty="0">
                <a:solidFill>
                  <a:schemeClr val="tx1"/>
                </a:solidFill>
              </a:rPr>
              <a:t>BENJAMIN COTTAM, DARRELL NELSON &amp; MELLISSA NGUON</a:t>
            </a:r>
          </a:p>
        </p:txBody>
      </p:sp>
      <p:pic>
        <p:nvPicPr>
          <p:cNvPr id="5" name="Picture 4">
            <a:extLst>
              <a:ext uri="{FF2B5EF4-FFF2-40B4-BE49-F238E27FC236}">
                <a16:creationId xmlns:a16="http://schemas.microsoft.com/office/drawing/2014/main" id="{4F03410B-B8C1-334B-BB58-390F956FADDB}"/>
              </a:ext>
            </a:extLst>
          </p:cNvPr>
          <p:cNvPicPr>
            <a:picLocks noChangeAspect="1"/>
          </p:cNvPicPr>
          <p:nvPr/>
        </p:nvPicPr>
        <p:blipFill>
          <a:blip r:embed="rId3"/>
          <a:stretch>
            <a:fillRect/>
          </a:stretch>
        </p:blipFill>
        <p:spPr>
          <a:xfrm>
            <a:off x="1069062" y="677133"/>
            <a:ext cx="7235351" cy="5752696"/>
          </a:xfrm>
          <a:prstGeom prst="rect">
            <a:avLst/>
          </a:prstGeom>
        </p:spPr>
      </p:pic>
      <p:sp>
        <p:nvSpPr>
          <p:cNvPr id="19" name="Subtitle 2">
            <a:extLst>
              <a:ext uri="{FF2B5EF4-FFF2-40B4-BE49-F238E27FC236}">
                <a16:creationId xmlns:a16="http://schemas.microsoft.com/office/drawing/2014/main" id="{9BAB786E-78E5-CA46-96F0-7D1D8FCB0F4E}"/>
              </a:ext>
            </a:extLst>
          </p:cNvPr>
          <p:cNvSpPr txBox="1">
            <a:spLocks/>
          </p:cNvSpPr>
          <p:nvPr/>
        </p:nvSpPr>
        <p:spPr>
          <a:xfrm>
            <a:off x="8514911" y="1333018"/>
            <a:ext cx="1791380" cy="476665"/>
          </a:xfrm>
          <a:prstGeom prst="rect">
            <a:avLst/>
          </a:prstGeom>
        </p:spPr>
        <p:txBody>
          <a:bodyPr vert="horz" lIns="91440" tIns="0" rIns="91440" bIns="45720" rtlCol="0">
            <a:normAutofit fontScale="92500" lnSpcReduction="10000"/>
          </a:bodyPr>
          <a:lstStyle>
            <a:lvl1pPr marL="0" indent="0" algn="ctr" defTabSz="914400" rtl="0" eaLnBrk="1" latinLnBrk="0" hangingPunct="1">
              <a:lnSpc>
                <a:spcPct val="100000"/>
              </a:lnSpc>
              <a:spcBef>
                <a:spcPts val="1000"/>
              </a:spcBef>
              <a:buClr>
                <a:schemeClr val="accent1"/>
              </a:buClr>
              <a:buSzPct val="110000"/>
              <a:buFont typeface="Wingdings" panose="05000000000000000000" pitchFamily="2" charset="2"/>
              <a:buNone/>
              <a:defRPr sz="1800" b="0" kern="1200">
                <a:solidFill>
                  <a:srgbClr val="FFFEFF"/>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800" kern="120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solidFill>
                <a:effectLst/>
                <a:latin typeface="+mn-lt"/>
                <a:ea typeface="+mn-ea"/>
                <a:cs typeface="+mn-cs"/>
              </a:defRPr>
            </a:lvl9pPr>
          </a:lstStyle>
          <a:p>
            <a:pPr>
              <a:lnSpc>
                <a:spcPct val="150000"/>
              </a:lnSpc>
            </a:pPr>
            <a:r>
              <a:rPr lang="en-US" sz="2400" b="1" dirty="0">
                <a:solidFill>
                  <a:schemeClr val="tx1"/>
                </a:solidFill>
              </a:rPr>
              <a:t>TEAM 2</a:t>
            </a:r>
          </a:p>
        </p:txBody>
      </p:sp>
    </p:spTree>
    <p:extLst>
      <p:ext uri="{BB962C8B-B14F-4D97-AF65-F5344CB8AC3E}">
        <p14:creationId xmlns:p14="http://schemas.microsoft.com/office/powerpoint/2010/main" val="25980338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CEE72F8-2715-467A-86E5-25E7C89ECC44}"/>
              </a:ext>
            </a:extLst>
          </p:cNvPr>
          <p:cNvPicPr>
            <a:picLocks noGrp="1" noChangeAspect="1"/>
          </p:cNvPicPr>
          <p:nvPr>
            <p:ph idx="4294967295"/>
          </p:nvPr>
        </p:nvPicPr>
        <p:blipFill>
          <a:blip r:embed="rId2"/>
          <a:stretch>
            <a:fillRect/>
          </a:stretch>
        </p:blipFill>
        <p:spPr>
          <a:xfrm>
            <a:off x="889000" y="642937"/>
            <a:ext cx="10414000" cy="5572125"/>
          </a:xfrm>
          <a:prstGeom prst="rect">
            <a:avLst/>
          </a:prstGeom>
        </p:spPr>
      </p:pic>
      <p:sp>
        <p:nvSpPr>
          <p:cNvPr id="8" name="TextBox 7">
            <a:extLst>
              <a:ext uri="{FF2B5EF4-FFF2-40B4-BE49-F238E27FC236}">
                <a16:creationId xmlns:a16="http://schemas.microsoft.com/office/drawing/2014/main" id="{34A68C7C-CA59-4E55-BB5B-9159902709BD}"/>
              </a:ext>
            </a:extLst>
          </p:cNvPr>
          <p:cNvSpPr txBox="1"/>
          <p:nvPr/>
        </p:nvSpPr>
        <p:spPr>
          <a:xfrm>
            <a:off x="9057600" y="2001591"/>
            <a:ext cx="2036737" cy="3139321"/>
          </a:xfrm>
          <a:prstGeom prst="rect">
            <a:avLst/>
          </a:prstGeom>
          <a:noFill/>
          <a:ln w="28575">
            <a:solidFill>
              <a:schemeClr val="tx1"/>
            </a:solidFill>
          </a:ln>
        </p:spPr>
        <p:txBody>
          <a:bodyPr wrap="square" rtlCol="0">
            <a:spAutoFit/>
          </a:bodyPr>
          <a:lstStyle/>
          <a:p>
            <a:r>
              <a:rPr lang="en-US" b="1" dirty="0">
                <a:solidFill>
                  <a:schemeClr val="accent1"/>
                </a:solidFill>
              </a:rPr>
              <a:t>High Achievers:</a:t>
            </a:r>
          </a:p>
          <a:p>
            <a:pPr marL="342900" indent="-342900">
              <a:buFont typeface="+mj-lt"/>
              <a:buAutoNum type="arabicPeriod"/>
            </a:pPr>
            <a:r>
              <a:rPr lang="en-US" dirty="0"/>
              <a:t>Botswana</a:t>
            </a:r>
          </a:p>
          <a:p>
            <a:pPr marL="342900" indent="-342900">
              <a:buFont typeface="+mj-lt"/>
              <a:buAutoNum type="arabicPeriod"/>
            </a:pPr>
            <a:r>
              <a:rPr lang="en-US" dirty="0"/>
              <a:t>Congo</a:t>
            </a:r>
          </a:p>
          <a:p>
            <a:pPr marL="342900" indent="-342900">
              <a:buFont typeface="+mj-lt"/>
              <a:buAutoNum type="arabicPeriod"/>
            </a:pPr>
            <a:r>
              <a:rPr lang="en-US" dirty="0"/>
              <a:t>Malawi</a:t>
            </a:r>
          </a:p>
          <a:p>
            <a:endParaRPr lang="en-US" dirty="0"/>
          </a:p>
          <a:p>
            <a:r>
              <a:rPr lang="en-US" b="1" dirty="0">
                <a:solidFill>
                  <a:schemeClr val="accent2"/>
                </a:solidFill>
              </a:rPr>
              <a:t>Worst Regressors:</a:t>
            </a:r>
          </a:p>
          <a:p>
            <a:pPr marL="342900" indent="-342900">
              <a:buFont typeface="+mj-lt"/>
              <a:buAutoNum type="arabicPeriod"/>
            </a:pPr>
            <a:r>
              <a:rPr lang="en-US" dirty="0"/>
              <a:t>Somalia</a:t>
            </a:r>
          </a:p>
          <a:p>
            <a:pPr marL="342900" indent="-342900">
              <a:buFont typeface="+mj-lt"/>
              <a:buAutoNum type="arabicPeriod"/>
            </a:pPr>
            <a:r>
              <a:rPr lang="en-US" dirty="0"/>
              <a:t>Syria</a:t>
            </a:r>
          </a:p>
          <a:p>
            <a:pPr marL="342900" indent="-342900">
              <a:buFont typeface="+mj-lt"/>
              <a:buAutoNum type="arabicPeriod"/>
            </a:pPr>
            <a:r>
              <a:rPr lang="en-US" dirty="0"/>
              <a:t>Libya</a:t>
            </a:r>
          </a:p>
          <a:p>
            <a:endParaRPr lang="en-US" dirty="0"/>
          </a:p>
        </p:txBody>
      </p:sp>
    </p:spTree>
    <p:extLst>
      <p:ext uri="{BB962C8B-B14F-4D97-AF65-F5344CB8AC3E}">
        <p14:creationId xmlns:p14="http://schemas.microsoft.com/office/powerpoint/2010/main" val="4097930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BAB5E93-4B93-4E54-88AB-F5D937AB386D}"/>
              </a:ext>
            </a:extLst>
          </p:cNvPr>
          <p:cNvPicPr>
            <a:picLocks noGrp="1" noChangeAspect="1"/>
          </p:cNvPicPr>
          <p:nvPr>
            <p:ph idx="4294967295"/>
          </p:nvPr>
        </p:nvPicPr>
        <p:blipFill>
          <a:blip r:embed="rId2"/>
          <a:stretch>
            <a:fillRect/>
          </a:stretch>
        </p:blipFill>
        <p:spPr>
          <a:xfrm>
            <a:off x="865187" y="642937"/>
            <a:ext cx="10461625" cy="5572125"/>
          </a:xfrm>
          <a:prstGeom prst="rect">
            <a:avLst/>
          </a:prstGeom>
        </p:spPr>
      </p:pic>
      <p:sp>
        <p:nvSpPr>
          <p:cNvPr id="13" name="TextBox 12">
            <a:extLst>
              <a:ext uri="{FF2B5EF4-FFF2-40B4-BE49-F238E27FC236}">
                <a16:creationId xmlns:a16="http://schemas.microsoft.com/office/drawing/2014/main" id="{0AC3A0B4-3785-4BF2-B7F4-164561AD6F20}"/>
              </a:ext>
            </a:extLst>
          </p:cNvPr>
          <p:cNvSpPr txBox="1"/>
          <p:nvPr/>
        </p:nvSpPr>
        <p:spPr>
          <a:xfrm>
            <a:off x="9057600" y="1955097"/>
            <a:ext cx="2036737" cy="3693319"/>
          </a:xfrm>
          <a:prstGeom prst="rect">
            <a:avLst/>
          </a:prstGeom>
          <a:noFill/>
          <a:ln w="28575">
            <a:solidFill>
              <a:schemeClr val="tx1"/>
            </a:solidFill>
          </a:ln>
        </p:spPr>
        <p:txBody>
          <a:bodyPr wrap="square" rtlCol="0">
            <a:spAutoFit/>
          </a:bodyPr>
          <a:lstStyle/>
          <a:p>
            <a:r>
              <a:rPr lang="en-US" b="1" dirty="0">
                <a:solidFill>
                  <a:schemeClr val="accent1"/>
                </a:solidFill>
              </a:rPr>
              <a:t>High Achievers:</a:t>
            </a:r>
          </a:p>
          <a:p>
            <a:pPr marL="342900" indent="-342900">
              <a:buFont typeface="+mj-lt"/>
              <a:buAutoNum type="arabicPeriod"/>
            </a:pPr>
            <a:r>
              <a:rPr lang="en-US" dirty="0"/>
              <a:t>Tanzania</a:t>
            </a:r>
          </a:p>
          <a:p>
            <a:pPr marL="342900" indent="-342900">
              <a:buFont typeface="+mj-lt"/>
              <a:buAutoNum type="arabicPeriod"/>
            </a:pPr>
            <a:r>
              <a:rPr lang="en-US" dirty="0"/>
              <a:t>Malawi</a:t>
            </a:r>
          </a:p>
          <a:p>
            <a:pPr marL="342900" indent="-342900">
              <a:buFont typeface="+mj-lt"/>
              <a:buAutoNum type="arabicPeriod"/>
            </a:pPr>
            <a:r>
              <a:rPr lang="en-US" dirty="0"/>
              <a:t>Mali</a:t>
            </a:r>
          </a:p>
          <a:p>
            <a:endParaRPr lang="en-US" dirty="0"/>
          </a:p>
          <a:p>
            <a:r>
              <a:rPr lang="en-US" b="1" dirty="0">
                <a:solidFill>
                  <a:schemeClr val="accent2"/>
                </a:solidFill>
              </a:rPr>
              <a:t>Worst Regressors:</a:t>
            </a:r>
          </a:p>
          <a:p>
            <a:pPr marL="342900" indent="-342900">
              <a:buFont typeface="+mj-lt"/>
              <a:buAutoNum type="arabicPeriod"/>
            </a:pPr>
            <a:r>
              <a:rPr lang="en-US" dirty="0"/>
              <a:t>Somalia</a:t>
            </a:r>
          </a:p>
          <a:p>
            <a:pPr marL="342900" indent="-342900">
              <a:buFont typeface="+mj-lt"/>
              <a:buAutoNum type="arabicPeriod"/>
            </a:pPr>
            <a:r>
              <a:rPr lang="en-US" dirty="0"/>
              <a:t>Central African Republic</a:t>
            </a:r>
          </a:p>
          <a:p>
            <a:pPr marL="342900" indent="-342900">
              <a:buFont typeface="+mj-lt"/>
              <a:buAutoNum type="arabicPeriod"/>
            </a:pPr>
            <a:r>
              <a:rPr lang="en-US" dirty="0"/>
              <a:t>Libya</a:t>
            </a:r>
          </a:p>
          <a:p>
            <a:endParaRPr lang="en-US" dirty="0"/>
          </a:p>
        </p:txBody>
      </p:sp>
    </p:spTree>
    <p:extLst>
      <p:ext uri="{BB962C8B-B14F-4D97-AF65-F5344CB8AC3E}">
        <p14:creationId xmlns:p14="http://schemas.microsoft.com/office/powerpoint/2010/main" val="395349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9C7AA12-A514-40BB-8228-80FA71E9F73A}"/>
              </a:ext>
            </a:extLst>
          </p:cNvPr>
          <p:cNvPicPr>
            <a:picLocks noGrp="1" noChangeAspect="1"/>
          </p:cNvPicPr>
          <p:nvPr>
            <p:ph idx="4294967295"/>
          </p:nvPr>
        </p:nvPicPr>
        <p:blipFill>
          <a:blip r:embed="rId2"/>
          <a:stretch>
            <a:fillRect/>
          </a:stretch>
        </p:blipFill>
        <p:spPr>
          <a:xfrm>
            <a:off x="752886" y="542830"/>
            <a:ext cx="10686228" cy="5772339"/>
          </a:xfrm>
          <a:prstGeom prst="rect">
            <a:avLst/>
          </a:prstGeom>
        </p:spPr>
      </p:pic>
      <p:sp>
        <p:nvSpPr>
          <p:cNvPr id="7" name="TextBox 6">
            <a:extLst>
              <a:ext uri="{FF2B5EF4-FFF2-40B4-BE49-F238E27FC236}">
                <a16:creationId xmlns:a16="http://schemas.microsoft.com/office/drawing/2014/main" id="{83FCB9AE-2EA3-47A9-B547-FEFBECC38E08}"/>
              </a:ext>
            </a:extLst>
          </p:cNvPr>
          <p:cNvSpPr txBox="1"/>
          <p:nvPr/>
        </p:nvSpPr>
        <p:spPr>
          <a:xfrm>
            <a:off x="9170630" y="1859338"/>
            <a:ext cx="2036737" cy="3139321"/>
          </a:xfrm>
          <a:prstGeom prst="rect">
            <a:avLst/>
          </a:prstGeom>
          <a:noFill/>
          <a:ln w="28575">
            <a:solidFill>
              <a:schemeClr val="tx1"/>
            </a:solidFill>
          </a:ln>
        </p:spPr>
        <p:txBody>
          <a:bodyPr wrap="square" rtlCol="0">
            <a:spAutoFit/>
          </a:bodyPr>
          <a:lstStyle/>
          <a:p>
            <a:r>
              <a:rPr lang="en-US" b="1" dirty="0">
                <a:solidFill>
                  <a:srgbClr val="00B050"/>
                </a:solidFill>
              </a:rPr>
              <a:t>High Achievers:</a:t>
            </a:r>
          </a:p>
          <a:p>
            <a:pPr marL="342900" indent="-342900">
              <a:buFont typeface="+mj-lt"/>
              <a:buAutoNum type="arabicPeriod"/>
            </a:pPr>
            <a:r>
              <a:rPr lang="en-US" dirty="0"/>
              <a:t>Venezuela</a:t>
            </a:r>
          </a:p>
          <a:p>
            <a:pPr marL="342900" indent="-342900">
              <a:buFont typeface="+mj-lt"/>
              <a:buAutoNum type="arabicPeriod"/>
            </a:pPr>
            <a:r>
              <a:rPr lang="en-US" dirty="0"/>
              <a:t>Lesotho</a:t>
            </a:r>
          </a:p>
          <a:p>
            <a:pPr marL="342900" indent="-342900">
              <a:buFont typeface="+mj-lt"/>
              <a:buAutoNum type="arabicPeriod"/>
            </a:pPr>
            <a:r>
              <a:rPr lang="en-US" dirty="0"/>
              <a:t>Liberia</a:t>
            </a:r>
          </a:p>
          <a:p>
            <a:endParaRPr lang="en-US" dirty="0"/>
          </a:p>
          <a:p>
            <a:r>
              <a:rPr lang="en-US" b="1" dirty="0">
                <a:solidFill>
                  <a:srgbClr val="FF0000"/>
                </a:solidFill>
              </a:rPr>
              <a:t>Worst Regressors:</a:t>
            </a:r>
          </a:p>
          <a:p>
            <a:pPr marL="342900" indent="-342900">
              <a:buFont typeface="+mj-lt"/>
              <a:buAutoNum type="arabicPeriod"/>
            </a:pPr>
            <a:r>
              <a:rPr lang="en-US" dirty="0"/>
              <a:t>Latvia</a:t>
            </a:r>
          </a:p>
          <a:p>
            <a:pPr marL="342900" indent="-342900">
              <a:buFont typeface="+mj-lt"/>
              <a:buAutoNum type="arabicPeriod"/>
            </a:pPr>
            <a:r>
              <a:rPr lang="en-US" dirty="0"/>
              <a:t>Egypt</a:t>
            </a:r>
          </a:p>
          <a:p>
            <a:pPr marL="342900" indent="-342900">
              <a:buFont typeface="+mj-lt"/>
              <a:buAutoNum type="arabicPeriod"/>
            </a:pPr>
            <a:r>
              <a:rPr lang="en-US" dirty="0"/>
              <a:t>Romania</a:t>
            </a:r>
          </a:p>
          <a:p>
            <a:endParaRPr lang="en-US" dirty="0"/>
          </a:p>
        </p:txBody>
      </p:sp>
    </p:spTree>
    <p:extLst>
      <p:ext uri="{BB962C8B-B14F-4D97-AF65-F5344CB8AC3E}">
        <p14:creationId xmlns:p14="http://schemas.microsoft.com/office/powerpoint/2010/main" val="3494785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close up of a map&#10;&#10;Description automatically generated">
            <a:extLst>
              <a:ext uri="{FF2B5EF4-FFF2-40B4-BE49-F238E27FC236}">
                <a16:creationId xmlns:a16="http://schemas.microsoft.com/office/drawing/2014/main" id="{6258F368-5AB9-48FA-A948-05FE76FB4943}"/>
              </a:ext>
            </a:extLst>
          </p:cNvPr>
          <p:cNvPicPr>
            <a:picLocks noGrp="1" noChangeAspect="1"/>
          </p:cNvPicPr>
          <p:nvPr>
            <p:ph sz="half" idx="4294967295"/>
          </p:nvPr>
        </p:nvPicPr>
        <p:blipFill>
          <a:blip r:embed="rId2"/>
          <a:stretch>
            <a:fillRect/>
          </a:stretch>
        </p:blipFill>
        <p:spPr>
          <a:xfrm>
            <a:off x="356461" y="1717675"/>
            <a:ext cx="5456238" cy="3422650"/>
          </a:xfrm>
          <a:prstGeom prst="rect">
            <a:avLst/>
          </a:prstGeom>
        </p:spPr>
      </p:pic>
      <p:pic>
        <p:nvPicPr>
          <p:cNvPr id="8" name="Content Placeholder 7" descr="A screenshot of a cell phone&#10;&#10;Description automatically generated">
            <a:extLst>
              <a:ext uri="{FF2B5EF4-FFF2-40B4-BE49-F238E27FC236}">
                <a16:creationId xmlns:a16="http://schemas.microsoft.com/office/drawing/2014/main" id="{BA6E4CB3-EB45-4C90-96FE-4813683D36D9}"/>
              </a:ext>
            </a:extLst>
          </p:cNvPr>
          <p:cNvPicPr>
            <a:picLocks noGrp="1" noChangeAspect="1"/>
          </p:cNvPicPr>
          <p:nvPr>
            <p:ph sz="half" idx="4294967295"/>
          </p:nvPr>
        </p:nvPicPr>
        <p:blipFill>
          <a:blip r:embed="rId3"/>
          <a:stretch>
            <a:fillRect/>
          </a:stretch>
        </p:blipFill>
        <p:spPr>
          <a:xfrm>
            <a:off x="6096307" y="1901098"/>
            <a:ext cx="5739232" cy="3055803"/>
          </a:xfrm>
          <a:prstGeom prst="rect">
            <a:avLst/>
          </a:prstGeom>
        </p:spPr>
      </p:pic>
      <p:sp>
        <p:nvSpPr>
          <p:cNvPr id="4" name="Title 3">
            <a:extLst>
              <a:ext uri="{FF2B5EF4-FFF2-40B4-BE49-F238E27FC236}">
                <a16:creationId xmlns:a16="http://schemas.microsoft.com/office/drawing/2014/main" id="{106AD6B7-BAB3-48C9-AC88-95F30797D39E}"/>
              </a:ext>
            </a:extLst>
          </p:cNvPr>
          <p:cNvSpPr>
            <a:spLocks noGrp="1"/>
          </p:cNvSpPr>
          <p:nvPr>
            <p:ph type="title" idx="4294967295"/>
          </p:nvPr>
        </p:nvSpPr>
        <p:spPr>
          <a:xfrm>
            <a:off x="-16669" y="432043"/>
            <a:ext cx="12208669" cy="1117788"/>
          </a:xfrm>
        </p:spPr>
        <p:txBody>
          <a:bodyPr vert="horz" lIns="91440" tIns="45720" rIns="91440" bIns="45720" rtlCol="0" anchor="b">
            <a:normAutofit/>
          </a:bodyPr>
          <a:lstStyle/>
          <a:p>
            <a:pPr algn="ctr"/>
            <a:r>
              <a:rPr lang="en-US" sz="5400" dirty="0">
                <a:solidFill>
                  <a:schemeClr val="tx1"/>
                </a:solidFill>
              </a:rPr>
              <a:t>Happiness by Region</a:t>
            </a:r>
          </a:p>
        </p:txBody>
      </p:sp>
    </p:spTree>
    <p:extLst>
      <p:ext uri="{BB962C8B-B14F-4D97-AF65-F5344CB8AC3E}">
        <p14:creationId xmlns:p14="http://schemas.microsoft.com/office/powerpoint/2010/main" val="35551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social media post&#10;&#10;Description generated with very high confidence">
            <a:extLst>
              <a:ext uri="{FF2B5EF4-FFF2-40B4-BE49-F238E27FC236}">
                <a16:creationId xmlns:a16="http://schemas.microsoft.com/office/drawing/2014/main" id="{5E49D9F6-84EC-43DB-AC93-4278C9E3682F}"/>
              </a:ext>
            </a:extLst>
          </p:cNvPr>
          <p:cNvPicPr>
            <a:picLocks noChangeAspect="1"/>
          </p:cNvPicPr>
          <p:nvPr/>
        </p:nvPicPr>
        <p:blipFill>
          <a:blip r:embed="rId2"/>
          <a:stretch>
            <a:fillRect/>
          </a:stretch>
        </p:blipFill>
        <p:spPr>
          <a:xfrm>
            <a:off x="4666593" y="297137"/>
            <a:ext cx="7525407" cy="6333520"/>
          </a:xfrm>
          <a:prstGeom prst="rect">
            <a:avLst/>
          </a:prstGeom>
        </p:spPr>
      </p:pic>
      <p:sp>
        <p:nvSpPr>
          <p:cNvPr id="4" name="Title 3">
            <a:extLst>
              <a:ext uri="{FF2B5EF4-FFF2-40B4-BE49-F238E27FC236}">
                <a16:creationId xmlns:a16="http://schemas.microsoft.com/office/drawing/2014/main" id="{CA168E9B-9AC0-4BB5-B8E7-B1219DB218CD}"/>
              </a:ext>
            </a:extLst>
          </p:cNvPr>
          <p:cNvSpPr>
            <a:spLocks noGrp="1"/>
          </p:cNvSpPr>
          <p:nvPr>
            <p:ph type="title"/>
          </p:nvPr>
        </p:nvSpPr>
        <p:spPr>
          <a:xfrm>
            <a:off x="888631" y="2352026"/>
            <a:ext cx="3501197" cy="1951960"/>
          </a:xfrm>
        </p:spPr>
        <p:txBody>
          <a:bodyPr/>
          <a:lstStyle/>
          <a:p>
            <a:r>
              <a:rPr lang="en-US" sz="4000" dirty="0">
                <a:cs typeface="Calibri Light"/>
              </a:rPr>
              <a:t>Random Forest Decision Tree Model</a:t>
            </a:r>
            <a:endParaRPr lang="en-US" sz="4000" dirty="0"/>
          </a:p>
        </p:txBody>
      </p:sp>
    </p:spTree>
    <p:extLst>
      <p:ext uri="{BB962C8B-B14F-4D97-AF65-F5344CB8AC3E}">
        <p14:creationId xmlns:p14="http://schemas.microsoft.com/office/powerpoint/2010/main" val="3238348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616AB7C-C73E-47B5-8808-D7895ED7627F}"/>
              </a:ext>
            </a:extLst>
          </p:cNvPr>
          <p:cNvPicPr>
            <a:picLocks noGrp="1" noChangeAspect="1"/>
          </p:cNvPicPr>
          <p:nvPr>
            <p:ph idx="4294967295"/>
          </p:nvPr>
        </p:nvPicPr>
        <p:blipFill>
          <a:blip r:embed="rId2"/>
          <a:stretch>
            <a:fillRect/>
          </a:stretch>
        </p:blipFill>
        <p:spPr>
          <a:xfrm>
            <a:off x="914400" y="642937"/>
            <a:ext cx="10363200" cy="5572125"/>
          </a:xfrm>
          <a:prstGeom prst="rect">
            <a:avLst/>
          </a:prstGeom>
        </p:spPr>
      </p:pic>
      <p:sp>
        <p:nvSpPr>
          <p:cNvPr id="2" name="TextBox 1">
            <a:extLst>
              <a:ext uri="{FF2B5EF4-FFF2-40B4-BE49-F238E27FC236}">
                <a16:creationId xmlns:a16="http://schemas.microsoft.com/office/drawing/2014/main" id="{E88FBEAC-D21D-4A72-A764-CF8BC98AE115}"/>
              </a:ext>
            </a:extLst>
          </p:cNvPr>
          <p:cNvSpPr txBox="1"/>
          <p:nvPr/>
        </p:nvSpPr>
        <p:spPr>
          <a:xfrm>
            <a:off x="986287" y="900023"/>
            <a:ext cx="5388633"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Countries With Highest Family Importance</a:t>
            </a:r>
          </a:p>
        </p:txBody>
      </p:sp>
    </p:spTree>
    <p:extLst>
      <p:ext uri="{BB962C8B-B14F-4D97-AF65-F5344CB8AC3E}">
        <p14:creationId xmlns:p14="http://schemas.microsoft.com/office/powerpoint/2010/main" val="3479649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890DFD5-1DCC-4B34-970E-490929C74D92}"/>
              </a:ext>
            </a:extLst>
          </p:cNvPr>
          <p:cNvPicPr>
            <a:picLocks noGrp="1" noChangeAspect="1"/>
          </p:cNvPicPr>
          <p:nvPr>
            <p:ph idx="4294967295"/>
          </p:nvPr>
        </p:nvPicPr>
        <p:blipFill>
          <a:blip r:embed="rId2"/>
          <a:stretch>
            <a:fillRect/>
          </a:stretch>
        </p:blipFill>
        <p:spPr>
          <a:xfrm>
            <a:off x="839787" y="642937"/>
            <a:ext cx="10512425" cy="5572125"/>
          </a:xfrm>
          <a:prstGeom prst="rect">
            <a:avLst/>
          </a:prstGeom>
        </p:spPr>
      </p:pic>
      <p:sp>
        <p:nvSpPr>
          <p:cNvPr id="2" name="TextBox 1">
            <a:extLst>
              <a:ext uri="{FF2B5EF4-FFF2-40B4-BE49-F238E27FC236}">
                <a16:creationId xmlns:a16="http://schemas.microsoft.com/office/drawing/2014/main" id="{E0F380D0-D475-4042-B840-C2F17CD5504B}"/>
              </a:ext>
            </a:extLst>
          </p:cNvPr>
          <p:cNvSpPr txBox="1"/>
          <p:nvPr/>
        </p:nvSpPr>
        <p:spPr>
          <a:xfrm>
            <a:off x="986286" y="900022"/>
            <a:ext cx="5388633"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Countries With Highest Health Importance</a:t>
            </a:r>
          </a:p>
        </p:txBody>
      </p:sp>
    </p:spTree>
    <p:extLst>
      <p:ext uri="{BB962C8B-B14F-4D97-AF65-F5344CB8AC3E}">
        <p14:creationId xmlns:p14="http://schemas.microsoft.com/office/powerpoint/2010/main" val="10753807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2D39734-2F01-4F38-862F-C21F53E68A9D}"/>
              </a:ext>
            </a:extLst>
          </p:cNvPr>
          <p:cNvPicPr>
            <a:picLocks noGrp="1" noChangeAspect="1"/>
          </p:cNvPicPr>
          <p:nvPr>
            <p:ph idx="4294967295"/>
          </p:nvPr>
        </p:nvPicPr>
        <p:blipFill>
          <a:blip r:embed="rId2"/>
          <a:stretch>
            <a:fillRect/>
          </a:stretch>
        </p:blipFill>
        <p:spPr>
          <a:xfrm>
            <a:off x="839787" y="642937"/>
            <a:ext cx="10512425" cy="5572125"/>
          </a:xfrm>
          <a:prstGeom prst="rect">
            <a:avLst/>
          </a:prstGeom>
        </p:spPr>
      </p:pic>
      <p:sp>
        <p:nvSpPr>
          <p:cNvPr id="2" name="TextBox 1">
            <a:extLst>
              <a:ext uri="{FF2B5EF4-FFF2-40B4-BE49-F238E27FC236}">
                <a16:creationId xmlns:a16="http://schemas.microsoft.com/office/drawing/2014/main" id="{DEF43DA9-0D7E-432B-9E34-DC19F5595B62}"/>
              </a:ext>
            </a:extLst>
          </p:cNvPr>
          <p:cNvSpPr txBox="1"/>
          <p:nvPr/>
        </p:nvSpPr>
        <p:spPr>
          <a:xfrm>
            <a:off x="986286" y="900022"/>
            <a:ext cx="5388633"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Countries With Highest Economy Importance</a:t>
            </a:r>
          </a:p>
        </p:txBody>
      </p:sp>
    </p:spTree>
    <p:extLst>
      <p:ext uri="{BB962C8B-B14F-4D97-AF65-F5344CB8AC3E}">
        <p14:creationId xmlns:p14="http://schemas.microsoft.com/office/powerpoint/2010/main" val="3368267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533F2-2521-4E23-8AC7-5D04071EEA23}"/>
              </a:ext>
            </a:extLst>
          </p:cNvPr>
          <p:cNvSpPr>
            <a:spLocks noGrp="1"/>
          </p:cNvSpPr>
          <p:nvPr>
            <p:ph type="title"/>
          </p:nvPr>
        </p:nvSpPr>
        <p:spPr>
          <a:xfrm>
            <a:off x="6620977" y="1087919"/>
            <a:ext cx="4714240" cy="2341081"/>
          </a:xfrm>
        </p:spPr>
        <p:txBody>
          <a:bodyPr>
            <a:normAutofit/>
          </a:bodyPr>
          <a:lstStyle/>
          <a:p>
            <a:pPr algn="l"/>
            <a:r>
              <a:rPr lang="en-US" sz="3100" dirty="0"/>
              <a:t>Our recommendation for airline companies is to increase routes to the top 8 happiest countries in the world based on Family, Health, and Economy.</a:t>
            </a:r>
            <a:br>
              <a:rPr lang="en-US" sz="2000" dirty="0"/>
            </a:br>
            <a:endParaRPr lang="en-US" sz="1100" dirty="0"/>
          </a:p>
        </p:txBody>
      </p:sp>
      <p:sp>
        <p:nvSpPr>
          <p:cNvPr id="3" name="Text Placeholder 2">
            <a:extLst>
              <a:ext uri="{FF2B5EF4-FFF2-40B4-BE49-F238E27FC236}">
                <a16:creationId xmlns:a16="http://schemas.microsoft.com/office/drawing/2014/main" id="{7260BD78-EE2C-478D-97B6-B5B880A8ECE4}"/>
              </a:ext>
            </a:extLst>
          </p:cNvPr>
          <p:cNvSpPr>
            <a:spLocks noGrp="1"/>
          </p:cNvSpPr>
          <p:nvPr>
            <p:ph type="body" idx="1"/>
          </p:nvPr>
        </p:nvSpPr>
        <p:spPr>
          <a:xfrm>
            <a:off x="6226628" y="560870"/>
            <a:ext cx="5605631" cy="527049"/>
          </a:xfrm>
        </p:spPr>
        <p:txBody>
          <a:bodyPr>
            <a:normAutofit fontScale="92500"/>
          </a:bodyPr>
          <a:lstStyle/>
          <a:p>
            <a:pPr algn="ctr"/>
            <a:r>
              <a:rPr lang="en-US" sz="2800" b="1" dirty="0"/>
              <a:t>Conclusion / Recommendation</a:t>
            </a:r>
          </a:p>
        </p:txBody>
      </p:sp>
      <p:pic>
        <p:nvPicPr>
          <p:cNvPr id="5" name="Picture 4">
            <a:extLst>
              <a:ext uri="{FF2B5EF4-FFF2-40B4-BE49-F238E27FC236}">
                <a16:creationId xmlns:a16="http://schemas.microsoft.com/office/drawing/2014/main" id="{4430ADE7-040F-F84D-BD82-7288991DEF57}"/>
              </a:ext>
            </a:extLst>
          </p:cNvPr>
          <p:cNvPicPr>
            <a:picLocks noChangeAspect="1"/>
          </p:cNvPicPr>
          <p:nvPr/>
        </p:nvPicPr>
        <p:blipFill>
          <a:blip r:embed="rId2"/>
          <a:stretch>
            <a:fillRect/>
          </a:stretch>
        </p:blipFill>
        <p:spPr>
          <a:xfrm>
            <a:off x="359740" y="560870"/>
            <a:ext cx="5736260" cy="5736260"/>
          </a:xfrm>
          <a:prstGeom prst="rect">
            <a:avLst/>
          </a:prstGeom>
        </p:spPr>
      </p:pic>
      <p:graphicFrame>
        <p:nvGraphicFramePr>
          <p:cNvPr id="4" name="Table 3">
            <a:extLst>
              <a:ext uri="{FF2B5EF4-FFF2-40B4-BE49-F238E27FC236}">
                <a16:creationId xmlns:a16="http://schemas.microsoft.com/office/drawing/2014/main" id="{CA6DF0A5-14D3-EC48-9A5B-BCBF6EF9F99C}"/>
              </a:ext>
            </a:extLst>
          </p:cNvPr>
          <p:cNvGraphicFramePr>
            <a:graphicFrameLocks noGrp="1"/>
          </p:cNvGraphicFramePr>
          <p:nvPr>
            <p:extLst>
              <p:ext uri="{D42A27DB-BD31-4B8C-83A1-F6EECF244321}">
                <p14:modId xmlns:p14="http://schemas.microsoft.com/office/powerpoint/2010/main" val="1533199394"/>
              </p:ext>
            </p:extLst>
          </p:nvPr>
        </p:nvGraphicFramePr>
        <p:xfrm>
          <a:off x="6731007" y="3429000"/>
          <a:ext cx="4596872" cy="2194560"/>
        </p:xfrm>
        <a:graphic>
          <a:graphicData uri="http://schemas.openxmlformats.org/drawingml/2006/table">
            <a:tbl>
              <a:tblPr/>
              <a:tblGrid>
                <a:gridCol w="1433777">
                  <a:extLst>
                    <a:ext uri="{9D8B030D-6E8A-4147-A177-3AD203B41FA5}">
                      <a16:colId xmlns:a16="http://schemas.microsoft.com/office/drawing/2014/main" val="1785400944"/>
                    </a:ext>
                  </a:extLst>
                </a:gridCol>
                <a:gridCol w="1433777">
                  <a:extLst>
                    <a:ext uri="{9D8B030D-6E8A-4147-A177-3AD203B41FA5}">
                      <a16:colId xmlns:a16="http://schemas.microsoft.com/office/drawing/2014/main" val="1901808806"/>
                    </a:ext>
                  </a:extLst>
                </a:gridCol>
                <a:gridCol w="1729318">
                  <a:extLst>
                    <a:ext uri="{9D8B030D-6E8A-4147-A177-3AD203B41FA5}">
                      <a16:colId xmlns:a16="http://schemas.microsoft.com/office/drawing/2014/main" val="1267825542"/>
                    </a:ext>
                  </a:extLst>
                </a:gridCol>
              </a:tblGrid>
              <a:tr h="0">
                <a:tc>
                  <a:txBody>
                    <a:bodyPr/>
                    <a:lstStyle/>
                    <a:p>
                      <a:pPr marL="0" marR="0">
                        <a:spcBef>
                          <a:spcPts val="0"/>
                        </a:spcBef>
                        <a:spcAft>
                          <a:spcPts val="0"/>
                        </a:spcAft>
                      </a:pPr>
                      <a:r>
                        <a:rPr lang="en-US" sz="2000" b="1" dirty="0">
                          <a:effectLst/>
                          <a:latin typeface="inherit"/>
                        </a:rPr>
                        <a:t>Family Oriented Countries</a:t>
                      </a:r>
                      <a:endParaRPr lang="en-US" sz="2000" b="1" dirty="0">
                        <a:effectLst/>
                        <a:latin typeface="Calibri" panose="020F0502020204030204" pitchFamily="34" charset="0"/>
                      </a:endParaRPr>
                    </a:p>
                  </a:txBody>
                  <a:tcPr marL="68580" marR="685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000" b="1" dirty="0">
                          <a:effectLst/>
                          <a:latin typeface="inherit"/>
                        </a:rPr>
                        <a:t>Health Oriented Countries</a:t>
                      </a:r>
                      <a:endParaRPr lang="en-US" sz="2000" b="1" dirty="0">
                        <a:effectLst/>
                        <a:latin typeface="Calibri" panose="020F0502020204030204" pitchFamily="34" charset="0"/>
                      </a:endParaRPr>
                    </a:p>
                  </a:txBody>
                  <a:tcPr marL="68580" marR="685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000" b="1" dirty="0">
                          <a:effectLst/>
                          <a:latin typeface="inherit"/>
                        </a:rPr>
                        <a:t>Economy Oriented Countries</a:t>
                      </a:r>
                      <a:endParaRPr lang="en-US" sz="2000" b="1" dirty="0">
                        <a:effectLst/>
                        <a:latin typeface="Calibri" panose="020F0502020204030204" pitchFamily="34" charset="0"/>
                      </a:endParaRPr>
                    </a:p>
                  </a:txBody>
                  <a:tcPr marL="68580" marR="685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05043411"/>
                  </a:ext>
                </a:extLst>
              </a:tr>
              <a:tr h="0">
                <a:tc>
                  <a:txBody>
                    <a:bodyPr/>
                    <a:lstStyle/>
                    <a:p>
                      <a:pPr marL="0" marR="0">
                        <a:spcBef>
                          <a:spcPts val="0"/>
                        </a:spcBef>
                        <a:spcAft>
                          <a:spcPts val="0"/>
                        </a:spcAft>
                      </a:pPr>
                      <a:r>
                        <a:rPr lang="en-US" sz="2000" dirty="0">
                          <a:solidFill>
                            <a:srgbClr val="0432FF"/>
                          </a:solidFill>
                          <a:effectLst/>
                          <a:latin typeface="inherit"/>
                        </a:rPr>
                        <a:t>Iceland</a:t>
                      </a:r>
                      <a:endParaRPr lang="en-US" sz="2000" dirty="0">
                        <a:solidFill>
                          <a:srgbClr val="0432FF"/>
                        </a:solidFill>
                        <a:effectLst/>
                        <a:latin typeface="Calibri" panose="020F0502020204030204" pitchFamily="34" charset="0"/>
                      </a:endParaRPr>
                    </a:p>
                  </a:txBody>
                  <a:tcPr marL="68580" marR="685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000" dirty="0">
                          <a:solidFill>
                            <a:schemeClr val="accent3"/>
                          </a:solidFill>
                          <a:effectLst/>
                          <a:latin typeface="inherit"/>
                        </a:rPr>
                        <a:t>Singapore</a:t>
                      </a:r>
                      <a:endParaRPr lang="en-US" sz="2000" dirty="0">
                        <a:solidFill>
                          <a:schemeClr val="accent3"/>
                        </a:solidFill>
                        <a:effectLst/>
                        <a:latin typeface="Calibri" panose="020F0502020204030204" pitchFamily="34" charset="0"/>
                      </a:endParaRPr>
                    </a:p>
                  </a:txBody>
                  <a:tcPr marL="68580" marR="685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000" dirty="0">
                          <a:solidFill>
                            <a:srgbClr val="0432FF"/>
                          </a:solidFill>
                          <a:effectLst/>
                          <a:latin typeface="inherit"/>
                        </a:rPr>
                        <a:t>Qatar</a:t>
                      </a:r>
                      <a:endParaRPr lang="en-US" sz="2000" dirty="0">
                        <a:solidFill>
                          <a:srgbClr val="0432FF"/>
                        </a:solidFill>
                        <a:effectLst/>
                        <a:latin typeface="Calibri" panose="020F0502020204030204" pitchFamily="34" charset="0"/>
                      </a:endParaRPr>
                    </a:p>
                  </a:txBody>
                  <a:tcPr marL="68580" marR="685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3605605"/>
                  </a:ext>
                </a:extLst>
              </a:tr>
              <a:tr h="0">
                <a:tc>
                  <a:txBody>
                    <a:bodyPr/>
                    <a:lstStyle/>
                    <a:p>
                      <a:pPr marL="0" marR="0">
                        <a:spcBef>
                          <a:spcPts val="0"/>
                        </a:spcBef>
                        <a:spcAft>
                          <a:spcPts val="0"/>
                        </a:spcAft>
                      </a:pPr>
                      <a:r>
                        <a:rPr lang="en-US" sz="2000">
                          <a:solidFill>
                            <a:srgbClr val="0432FF"/>
                          </a:solidFill>
                          <a:effectLst/>
                          <a:latin typeface="inherit"/>
                        </a:rPr>
                        <a:t>Ireland</a:t>
                      </a:r>
                      <a:endParaRPr lang="en-US" sz="2000">
                        <a:solidFill>
                          <a:srgbClr val="0432FF"/>
                        </a:solidFill>
                        <a:effectLst/>
                        <a:latin typeface="Calibri" panose="020F0502020204030204" pitchFamily="34" charset="0"/>
                      </a:endParaRPr>
                    </a:p>
                  </a:txBody>
                  <a:tcPr marL="68580" marR="685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000" dirty="0">
                          <a:solidFill>
                            <a:srgbClr val="0432FF"/>
                          </a:solidFill>
                          <a:effectLst/>
                          <a:latin typeface="inherit"/>
                        </a:rPr>
                        <a:t>Hong Kong</a:t>
                      </a:r>
                      <a:endParaRPr lang="en-US" sz="2000" dirty="0">
                        <a:solidFill>
                          <a:srgbClr val="0432FF"/>
                        </a:solidFill>
                        <a:effectLst/>
                        <a:latin typeface="Calibri" panose="020F0502020204030204" pitchFamily="34" charset="0"/>
                      </a:endParaRPr>
                    </a:p>
                  </a:txBody>
                  <a:tcPr marL="68580" marR="685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000" dirty="0">
                          <a:solidFill>
                            <a:srgbClr val="0432FF"/>
                          </a:solidFill>
                          <a:effectLst/>
                          <a:latin typeface="inherit"/>
                        </a:rPr>
                        <a:t>Luxembourg</a:t>
                      </a:r>
                      <a:endParaRPr lang="en-US" sz="2000" dirty="0">
                        <a:solidFill>
                          <a:srgbClr val="0432FF"/>
                        </a:solidFill>
                        <a:effectLst/>
                        <a:latin typeface="Calibri" panose="020F0502020204030204" pitchFamily="34" charset="0"/>
                      </a:endParaRPr>
                    </a:p>
                  </a:txBody>
                  <a:tcPr marL="68580" marR="685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2331439"/>
                  </a:ext>
                </a:extLst>
              </a:tr>
              <a:tr h="0">
                <a:tc>
                  <a:txBody>
                    <a:bodyPr/>
                    <a:lstStyle/>
                    <a:p>
                      <a:pPr marL="0" marR="0">
                        <a:spcBef>
                          <a:spcPts val="0"/>
                        </a:spcBef>
                        <a:spcAft>
                          <a:spcPts val="0"/>
                        </a:spcAft>
                      </a:pPr>
                      <a:r>
                        <a:rPr lang="en-US" sz="2000">
                          <a:solidFill>
                            <a:srgbClr val="0432FF"/>
                          </a:solidFill>
                          <a:effectLst/>
                          <a:latin typeface="inherit"/>
                        </a:rPr>
                        <a:t>Denmark</a:t>
                      </a:r>
                      <a:endParaRPr lang="en-US" sz="2000">
                        <a:solidFill>
                          <a:srgbClr val="0432FF"/>
                        </a:solidFill>
                        <a:effectLst/>
                        <a:latin typeface="Calibri" panose="020F0502020204030204" pitchFamily="34" charset="0"/>
                      </a:endParaRPr>
                    </a:p>
                  </a:txBody>
                  <a:tcPr marL="68580" marR="685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000" dirty="0">
                          <a:solidFill>
                            <a:srgbClr val="0432FF"/>
                          </a:solidFill>
                          <a:effectLst/>
                          <a:latin typeface="inherit"/>
                        </a:rPr>
                        <a:t>Japan</a:t>
                      </a:r>
                      <a:endParaRPr lang="en-US" sz="2000" dirty="0">
                        <a:solidFill>
                          <a:srgbClr val="0432FF"/>
                        </a:solidFill>
                        <a:effectLst/>
                        <a:latin typeface="Calibri" panose="020F0502020204030204" pitchFamily="34" charset="0"/>
                      </a:endParaRPr>
                    </a:p>
                  </a:txBody>
                  <a:tcPr marL="68580" marR="685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000" dirty="0">
                          <a:solidFill>
                            <a:schemeClr val="accent3"/>
                          </a:solidFill>
                          <a:effectLst/>
                          <a:latin typeface="inherit"/>
                        </a:rPr>
                        <a:t>Singapore</a:t>
                      </a:r>
                      <a:endParaRPr lang="en-US" sz="2000" dirty="0">
                        <a:solidFill>
                          <a:schemeClr val="accent3"/>
                        </a:solidFill>
                        <a:effectLst/>
                        <a:latin typeface="Calibri" panose="020F0502020204030204" pitchFamily="34" charset="0"/>
                      </a:endParaRPr>
                    </a:p>
                  </a:txBody>
                  <a:tcPr marL="68580" marR="685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88130"/>
                  </a:ext>
                </a:extLst>
              </a:tr>
            </a:tbl>
          </a:graphicData>
        </a:graphic>
      </p:graphicFrame>
    </p:spTree>
    <p:extLst>
      <p:ext uri="{BB962C8B-B14F-4D97-AF65-F5344CB8AC3E}">
        <p14:creationId xmlns:p14="http://schemas.microsoft.com/office/powerpoint/2010/main" val="3960144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F35C4F4-DF46-4D07-9837-930A0A079224}"/>
              </a:ext>
            </a:extLst>
          </p:cNvPr>
          <p:cNvSpPr>
            <a:spLocks noGrp="1"/>
          </p:cNvSpPr>
          <p:nvPr>
            <p:ph type="ctrTitle"/>
          </p:nvPr>
        </p:nvSpPr>
        <p:spPr>
          <a:xfrm>
            <a:off x="2095500" y="1203767"/>
            <a:ext cx="8001000" cy="676518"/>
          </a:xfrm>
        </p:spPr>
        <p:txBody>
          <a:bodyPr>
            <a:noAutofit/>
          </a:bodyPr>
          <a:lstStyle/>
          <a:p>
            <a:pPr algn="l"/>
            <a:r>
              <a:rPr lang="en-US" sz="4000" b="1" dirty="0">
                <a:solidFill>
                  <a:schemeClr val="tx1"/>
                </a:solidFill>
              </a:rPr>
              <a:t>Agenda</a:t>
            </a:r>
          </a:p>
        </p:txBody>
      </p:sp>
      <p:sp>
        <p:nvSpPr>
          <p:cNvPr id="2" name="Rectangle 1">
            <a:extLst>
              <a:ext uri="{FF2B5EF4-FFF2-40B4-BE49-F238E27FC236}">
                <a16:creationId xmlns:a16="http://schemas.microsoft.com/office/drawing/2014/main" id="{99D48888-AEAA-4E4A-9CE3-BF2DD864CD0C}"/>
              </a:ext>
            </a:extLst>
          </p:cNvPr>
          <p:cNvSpPr/>
          <p:nvPr/>
        </p:nvSpPr>
        <p:spPr>
          <a:xfrm>
            <a:off x="2095500" y="2136338"/>
            <a:ext cx="8001000" cy="2599943"/>
          </a:xfrm>
          <a:prstGeom prst="rect">
            <a:avLst/>
          </a:prstGeom>
        </p:spPr>
        <p:txBody>
          <a:bodyPr wrap="square">
            <a:spAutoFit/>
          </a:bodyPr>
          <a:lstStyle/>
          <a:p>
            <a:pPr marL="342900" indent="-342900">
              <a:lnSpc>
                <a:spcPct val="150000"/>
              </a:lnSpc>
              <a:buFontTx/>
              <a:buChar char="-"/>
            </a:pPr>
            <a:r>
              <a:rPr lang="en-US" sz="2800" dirty="0"/>
              <a:t>Executive Summary</a:t>
            </a:r>
          </a:p>
          <a:p>
            <a:pPr marL="342900" indent="-342900">
              <a:lnSpc>
                <a:spcPct val="150000"/>
              </a:lnSpc>
              <a:buFontTx/>
              <a:buChar char="-"/>
            </a:pPr>
            <a:r>
              <a:rPr lang="en-US" sz="2800" dirty="0"/>
              <a:t>Research Objective, Plan and Methodology</a:t>
            </a:r>
          </a:p>
          <a:p>
            <a:pPr marL="342900" indent="-342900">
              <a:lnSpc>
                <a:spcPct val="150000"/>
              </a:lnSpc>
              <a:buFontTx/>
              <a:buChar char="-"/>
            </a:pPr>
            <a:r>
              <a:rPr lang="en-US" sz="2800" dirty="0"/>
              <a:t>Data Findings</a:t>
            </a:r>
          </a:p>
          <a:p>
            <a:pPr marL="342900" indent="-342900">
              <a:lnSpc>
                <a:spcPct val="150000"/>
              </a:lnSpc>
              <a:buFontTx/>
              <a:buChar char="-"/>
            </a:pPr>
            <a:r>
              <a:rPr lang="en-US" sz="2800" dirty="0"/>
              <a:t>Conclusion / Recommendations</a:t>
            </a:r>
          </a:p>
        </p:txBody>
      </p:sp>
      <p:pic>
        <p:nvPicPr>
          <p:cNvPr id="10" name="Picture 9">
            <a:extLst>
              <a:ext uri="{FF2B5EF4-FFF2-40B4-BE49-F238E27FC236}">
                <a16:creationId xmlns:a16="http://schemas.microsoft.com/office/drawing/2014/main" id="{45FB0EBD-3AEA-1445-A096-B35460BEC6A6}"/>
              </a:ext>
            </a:extLst>
          </p:cNvPr>
          <p:cNvPicPr>
            <a:picLocks noChangeAspect="1"/>
          </p:cNvPicPr>
          <p:nvPr/>
        </p:nvPicPr>
        <p:blipFill>
          <a:blip r:embed="rId3"/>
          <a:stretch>
            <a:fillRect/>
          </a:stretch>
        </p:blipFill>
        <p:spPr>
          <a:xfrm>
            <a:off x="8113487" y="3755590"/>
            <a:ext cx="3651126" cy="2732456"/>
          </a:xfrm>
          <a:prstGeom prst="rect">
            <a:avLst/>
          </a:prstGeom>
        </p:spPr>
      </p:pic>
    </p:spTree>
    <p:extLst>
      <p:ext uri="{BB962C8B-B14F-4D97-AF65-F5344CB8AC3E}">
        <p14:creationId xmlns:p14="http://schemas.microsoft.com/office/powerpoint/2010/main" val="456930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533F2-2521-4E23-8AC7-5D04071EEA23}"/>
              </a:ext>
            </a:extLst>
          </p:cNvPr>
          <p:cNvSpPr>
            <a:spLocks noGrp="1"/>
          </p:cNvSpPr>
          <p:nvPr>
            <p:ph type="title"/>
          </p:nvPr>
        </p:nvSpPr>
        <p:spPr>
          <a:xfrm>
            <a:off x="363639" y="1161143"/>
            <a:ext cx="11407814" cy="5181600"/>
          </a:xfrm>
        </p:spPr>
        <p:txBody>
          <a:bodyPr>
            <a:noAutofit/>
          </a:bodyPr>
          <a:lstStyle/>
          <a:p>
            <a:pPr algn="l"/>
            <a:r>
              <a:rPr lang="en-US" sz="2600" b="1" dirty="0">
                <a:latin typeface="Calibri" panose="020F0502020204030204" pitchFamily="34" charset="0"/>
                <a:cs typeface="Calibri" panose="020F0502020204030204" pitchFamily="34" charset="0"/>
              </a:rPr>
              <a:t>Background &amp; Overview:  </a:t>
            </a:r>
            <a:r>
              <a:rPr lang="en-US" sz="2600" dirty="0">
                <a:latin typeface="Calibri" panose="020F0502020204030204" pitchFamily="34" charset="0"/>
                <a:cs typeface="Calibri" panose="020F0502020204030204" pitchFamily="34" charset="0"/>
              </a:rPr>
              <a:t>The World Happiness Report is a landmark survey of the state of global happiness that ranks 156 countries by how happy their citizens perceive themselves to be. This survey was conducted using the </a:t>
            </a:r>
            <a:r>
              <a:rPr lang="en-US" sz="2600" dirty="0" err="1">
                <a:latin typeface="Calibri" panose="020F0502020204030204" pitchFamily="34" charset="0"/>
                <a:cs typeface="Calibri" panose="020F0502020204030204" pitchFamily="34" charset="0"/>
              </a:rPr>
              <a:t>Cantril</a:t>
            </a:r>
            <a:r>
              <a:rPr lang="en-US" sz="2600" dirty="0">
                <a:latin typeface="Calibri" panose="020F0502020204030204" pitchFamily="34" charset="0"/>
                <a:cs typeface="Calibri" panose="020F0502020204030204" pitchFamily="34" charset="0"/>
              </a:rPr>
              <a:t> ladder by asking respondents to think of a ladder, with the best possible life for them being a 10, and the worst possible life being a 0, and then were asked to rate their own current lives on that 0 to 10 scale.</a:t>
            </a:r>
            <a:br>
              <a:rPr lang="en-US" sz="2600" dirty="0">
                <a:latin typeface="Calibri" panose="020F0502020204030204" pitchFamily="34" charset="0"/>
                <a:cs typeface="Calibri" panose="020F0502020204030204" pitchFamily="34" charset="0"/>
              </a:rPr>
            </a:br>
            <a:br>
              <a:rPr lang="en-US" sz="2600" dirty="0">
                <a:latin typeface="Calibri" panose="020F0502020204030204" pitchFamily="34" charset="0"/>
                <a:cs typeface="Calibri" panose="020F0502020204030204" pitchFamily="34" charset="0"/>
              </a:rPr>
            </a:br>
            <a:r>
              <a:rPr lang="en-US" sz="2600" b="1" dirty="0">
                <a:latin typeface="Calibri" panose="020F0502020204030204" pitchFamily="34" charset="0"/>
                <a:cs typeface="Calibri" panose="020F0502020204030204" pitchFamily="34" charset="0"/>
              </a:rPr>
              <a:t>Situation:  </a:t>
            </a:r>
            <a:r>
              <a:rPr lang="en-US" sz="2600" dirty="0">
                <a:latin typeface="Calibri" panose="020F0502020204030204" pitchFamily="34" charset="0"/>
                <a:cs typeface="Calibri" panose="020F0502020204030204" pitchFamily="34" charset="0"/>
              </a:rPr>
              <a:t>We believe there are specific customer segments, who would be interested in traveling to the happiest countries in the world. Based on this analysis, we will recommend the top happiest countries that will be popular routes / destinations for the travel and tourism industry. </a:t>
            </a:r>
            <a:br>
              <a:rPr lang="en-US" sz="2600" dirty="0">
                <a:latin typeface="Calibri" panose="020F0502020204030204" pitchFamily="34" charset="0"/>
                <a:cs typeface="Calibri" panose="020F0502020204030204" pitchFamily="34" charset="0"/>
              </a:rPr>
            </a:br>
            <a:br>
              <a:rPr lang="en-US" sz="2600" dirty="0">
                <a:latin typeface="Calibri" panose="020F0502020204030204" pitchFamily="34" charset="0"/>
                <a:cs typeface="Calibri" panose="020F0502020204030204" pitchFamily="34" charset="0"/>
              </a:rPr>
            </a:br>
            <a:r>
              <a:rPr lang="en-US" sz="2600" b="1" dirty="0">
                <a:latin typeface="Calibri" panose="020F0502020204030204" pitchFamily="34" charset="0"/>
                <a:cs typeface="Calibri" panose="020F0502020204030204" pitchFamily="34" charset="0"/>
              </a:rPr>
              <a:t>Proposal:  </a:t>
            </a:r>
            <a:r>
              <a:rPr lang="en-US" sz="2600" dirty="0">
                <a:latin typeface="Calibri" panose="020F0502020204030204" pitchFamily="34" charset="0"/>
                <a:cs typeface="Calibri" panose="020F0502020204030204" pitchFamily="34" charset="0"/>
              </a:rPr>
              <a:t>To conduct an analysis on the following questions:</a:t>
            </a:r>
            <a:br>
              <a:rPr lang="en-US" sz="2600" b="1" dirty="0">
                <a:latin typeface="Calibri" panose="020F0502020204030204" pitchFamily="34" charset="0"/>
                <a:cs typeface="Calibri" panose="020F0502020204030204" pitchFamily="34" charset="0"/>
              </a:rPr>
            </a:br>
            <a:r>
              <a:rPr lang="en-US" sz="2600" b="1" dirty="0">
                <a:latin typeface="Calibri" panose="020F0502020204030204" pitchFamily="34" charset="0"/>
                <a:cs typeface="Calibri" panose="020F0502020204030204" pitchFamily="34" charset="0"/>
              </a:rPr>
              <a:t>        </a:t>
            </a:r>
            <a:r>
              <a:rPr lang="en-US" sz="2600" b="1" i="1" dirty="0">
                <a:latin typeface="Calibri" panose="020F0502020204030204" pitchFamily="34" charset="0"/>
                <a:cs typeface="Calibri" panose="020F0502020204030204" pitchFamily="34" charset="0"/>
              </a:rPr>
              <a:t>- </a:t>
            </a:r>
            <a:r>
              <a:rPr lang="en-US" sz="2600" i="1" dirty="0">
                <a:latin typeface="Calibri" panose="020F0502020204030204" pitchFamily="34" charset="0"/>
                <a:cs typeface="Calibri" panose="020F0502020204030204" pitchFamily="34" charset="0"/>
              </a:rPr>
              <a:t>What are the top three parameters in predicting a country’s happiness score?</a:t>
            </a:r>
            <a:br>
              <a:rPr lang="en-US" sz="2600" i="1" dirty="0">
                <a:latin typeface="Calibri" panose="020F0502020204030204" pitchFamily="34" charset="0"/>
                <a:cs typeface="Calibri" panose="020F0502020204030204" pitchFamily="34" charset="0"/>
              </a:rPr>
            </a:br>
            <a:r>
              <a:rPr lang="en-US" sz="2600" i="1" dirty="0">
                <a:latin typeface="Calibri" panose="020F0502020204030204" pitchFamily="34" charset="0"/>
                <a:cs typeface="Calibri" panose="020F0502020204030204" pitchFamily="34" charset="0"/>
              </a:rPr>
              <a:t>        - Which continent is the most/least happy?</a:t>
            </a:r>
            <a:br>
              <a:rPr lang="en-US" sz="2600" i="1" dirty="0">
                <a:latin typeface="Calibri" panose="020F0502020204030204" pitchFamily="34" charset="0"/>
                <a:cs typeface="Calibri" panose="020F0502020204030204" pitchFamily="34" charset="0"/>
              </a:rPr>
            </a:br>
            <a:r>
              <a:rPr lang="en-US" sz="2600" b="1" dirty="0">
                <a:latin typeface="Calibri" panose="020F0502020204030204" pitchFamily="34" charset="0"/>
                <a:cs typeface="Calibri" panose="020F0502020204030204" pitchFamily="34" charset="0"/>
              </a:rPr>
              <a:t>        </a:t>
            </a:r>
            <a:r>
              <a:rPr lang="en-US" sz="2600" i="1" dirty="0">
                <a:latin typeface="Calibri" panose="020F0502020204030204" pitchFamily="34" charset="0"/>
                <a:cs typeface="Calibri" panose="020F0502020204030204" pitchFamily="34" charset="0"/>
              </a:rPr>
              <a:t>- Which countries have improved the most in those areas from 2015-2017?</a:t>
            </a:r>
            <a:br>
              <a:rPr lang="en-US" sz="2600" i="1" dirty="0">
                <a:latin typeface="Calibri" panose="020F0502020204030204" pitchFamily="34" charset="0"/>
                <a:cs typeface="Calibri" panose="020F0502020204030204" pitchFamily="34" charset="0"/>
              </a:rPr>
            </a:br>
            <a:r>
              <a:rPr lang="en-US" sz="2600" i="1" dirty="0">
                <a:latin typeface="Calibri" panose="020F0502020204030204" pitchFamily="34" charset="0"/>
                <a:cs typeface="Calibri" panose="020F0502020204030204" pitchFamily="34" charset="0"/>
              </a:rPr>
              <a:t>        - Which countries have fallen the most in those areas from 2015-2017?</a:t>
            </a:r>
            <a:endParaRPr lang="en-US" sz="2600" dirty="0">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7260BD78-EE2C-478D-97B6-B5B880A8ECE4}"/>
              </a:ext>
            </a:extLst>
          </p:cNvPr>
          <p:cNvSpPr>
            <a:spLocks noGrp="1"/>
          </p:cNvSpPr>
          <p:nvPr>
            <p:ph type="body" idx="1"/>
          </p:nvPr>
        </p:nvSpPr>
        <p:spPr>
          <a:xfrm>
            <a:off x="363639" y="288364"/>
            <a:ext cx="11007524" cy="872779"/>
          </a:xfrm>
        </p:spPr>
        <p:txBody>
          <a:bodyPr>
            <a:normAutofit/>
          </a:bodyPr>
          <a:lstStyle/>
          <a:p>
            <a:pPr algn="ctr"/>
            <a:r>
              <a:rPr lang="en-US" sz="3600" b="1" dirty="0"/>
              <a:t>Executive Summary</a:t>
            </a:r>
          </a:p>
        </p:txBody>
      </p:sp>
    </p:spTree>
    <p:extLst>
      <p:ext uri="{BB962C8B-B14F-4D97-AF65-F5344CB8AC3E}">
        <p14:creationId xmlns:p14="http://schemas.microsoft.com/office/powerpoint/2010/main" val="3072193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533F2-2521-4E23-8AC7-5D04071EEA23}"/>
              </a:ext>
            </a:extLst>
          </p:cNvPr>
          <p:cNvSpPr>
            <a:spLocks noGrp="1"/>
          </p:cNvSpPr>
          <p:nvPr>
            <p:ph type="ctrTitle"/>
          </p:nvPr>
        </p:nvSpPr>
        <p:spPr>
          <a:xfrm>
            <a:off x="1749554" y="2177145"/>
            <a:ext cx="8679915" cy="3062514"/>
          </a:xfrm>
        </p:spPr>
        <p:txBody>
          <a:bodyPr>
            <a:noAutofit/>
          </a:bodyPr>
          <a:lstStyle/>
          <a:p>
            <a:pPr algn="l"/>
            <a:r>
              <a:rPr lang="en-US" sz="2600" b="1" dirty="0">
                <a:solidFill>
                  <a:schemeClr val="tx1"/>
                </a:solidFill>
              </a:rPr>
              <a:t>Research Objective: </a:t>
            </a:r>
            <a:r>
              <a:rPr lang="en-US" sz="2600" dirty="0">
                <a:solidFill>
                  <a:schemeClr val="tx1"/>
                </a:solidFill>
              </a:rPr>
              <a:t>To identify and analyze predictors correlated to the happiness score</a:t>
            </a:r>
            <a:br>
              <a:rPr lang="en-US" sz="2600" dirty="0">
                <a:solidFill>
                  <a:schemeClr val="tx1"/>
                </a:solidFill>
              </a:rPr>
            </a:br>
            <a:br>
              <a:rPr lang="en-US" sz="2600" dirty="0">
                <a:solidFill>
                  <a:schemeClr val="tx1"/>
                </a:solidFill>
              </a:rPr>
            </a:br>
            <a:r>
              <a:rPr lang="en-US" sz="2600" b="1" dirty="0">
                <a:solidFill>
                  <a:schemeClr val="tx1"/>
                </a:solidFill>
              </a:rPr>
              <a:t>Research Plan: </a:t>
            </a:r>
            <a:r>
              <a:rPr lang="en-US" sz="2600" dirty="0">
                <a:solidFill>
                  <a:schemeClr val="tx1"/>
                </a:solidFill>
              </a:rPr>
              <a:t>Use 3 different types of analyses (K-means clustering, Neural network classification, Random forest Decision Tree), retrieve raw data from Kaggle</a:t>
            </a:r>
            <a:br>
              <a:rPr lang="en-US" sz="2600" dirty="0">
                <a:solidFill>
                  <a:schemeClr val="tx1"/>
                </a:solidFill>
              </a:rPr>
            </a:br>
            <a:br>
              <a:rPr lang="en-US" sz="2600" dirty="0">
                <a:solidFill>
                  <a:schemeClr val="tx1"/>
                </a:solidFill>
              </a:rPr>
            </a:br>
            <a:r>
              <a:rPr lang="en-US" sz="2600" b="1" dirty="0">
                <a:solidFill>
                  <a:schemeClr val="tx1"/>
                </a:solidFill>
              </a:rPr>
              <a:t>Research Methodology: </a:t>
            </a:r>
            <a:r>
              <a:rPr lang="en-US" sz="2600" dirty="0">
                <a:solidFill>
                  <a:schemeClr val="tx1"/>
                </a:solidFill>
              </a:rPr>
              <a:t>Employ a variety of different methods and determine which ones are the best to answer our market research questions</a:t>
            </a:r>
          </a:p>
        </p:txBody>
      </p:sp>
      <p:sp>
        <p:nvSpPr>
          <p:cNvPr id="3" name="Text Placeholder 2">
            <a:extLst>
              <a:ext uri="{FF2B5EF4-FFF2-40B4-BE49-F238E27FC236}">
                <a16:creationId xmlns:a16="http://schemas.microsoft.com/office/drawing/2014/main" id="{7260BD78-EE2C-478D-97B6-B5B880A8ECE4}"/>
              </a:ext>
            </a:extLst>
          </p:cNvPr>
          <p:cNvSpPr>
            <a:spLocks noGrp="1"/>
          </p:cNvSpPr>
          <p:nvPr>
            <p:ph type="subTitle" idx="1"/>
          </p:nvPr>
        </p:nvSpPr>
        <p:spPr>
          <a:xfrm>
            <a:off x="1756042" y="1264666"/>
            <a:ext cx="8673427" cy="593163"/>
          </a:xfrm>
        </p:spPr>
        <p:txBody>
          <a:bodyPr>
            <a:normAutofit/>
          </a:bodyPr>
          <a:lstStyle/>
          <a:p>
            <a:pPr algn="ctr"/>
            <a:r>
              <a:rPr lang="en-US" sz="3200" dirty="0">
                <a:solidFill>
                  <a:schemeClr val="tx1"/>
                </a:solidFill>
              </a:rPr>
              <a:t>Research Objective, Plan and Methodology</a:t>
            </a:r>
          </a:p>
        </p:txBody>
      </p:sp>
    </p:spTree>
    <p:extLst>
      <p:ext uri="{BB962C8B-B14F-4D97-AF65-F5344CB8AC3E}">
        <p14:creationId xmlns:p14="http://schemas.microsoft.com/office/powerpoint/2010/main" val="1846729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CDE033-A929-2842-B580-18365311B799}"/>
              </a:ext>
            </a:extLst>
          </p:cNvPr>
          <p:cNvSpPr>
            <a:spLocks noGrp="1"/>
          </p:cNvSpPr>
          <p:nvPr>
            <p:ph type="title"/>
          </p:nvPr>
        </p:nvSpPr>
        <p:spPr>
          <a:xfrm>
            <a:off x="888631" y="2352025"/>
            <a:ext cx="3501197" cy="2350604"/>
          </a:xfrm>
        </p:spPr>
        <p:txBody>
          <a:bodyPr>
            <a:normAutofit/>
          </a:bodyPr>
          <a:lstStyle/>
          <a:p>
            <a:r>
              <a:rPr lang="en-US" sz="5400" b="1" dirty="0">
                <a:solidFill>
                  <a:schemeClr val="tx1"/>
                </a:solidFill>
              </a:rPr>
              <a:t>Data Findings</a:t>
            </a:r>
            <a:br>
              <a:rPr lang="en-US" sz="5400" b="1" dirty="0">
                <a:solidFill>
                  <a:schemeClr val="tx1"/>
                </a:solidFill>
              </a:rPr>
            </a:br>
            <a:endParaRPr lang="en-US" sz="5400" b="1" dirty="0">
              <a:solidFill>
                <a:schemeClr val="tx1"/>
              </a:solidFill>
            </a:endParaRPr>
          </a:p>
        </p:txBody>
      </p:sp>
      <p:pic>
        <p:nvPicPr>
          <p:cNvPr id="6" name="Content Placeholder 5">
            <a:extLst>
              <a:ext uri="{FF2B5EF4-FFF2-40B4-BE49-F238E27FC236}">
                <a16:creationId xmlns:a16="http://schemas.microsoft.com/office/drawing/2014/main" id="{E9274B14-211D-FB4A-809B-B7B3A9C46F09}"/>
              </a:ext>
            </a:extLst>
          </p:cNvPr>
          <p:cNvPicPr>
            <a:picLocks noGrp="1" noChangeAspect="1"/>
          </p:cNvPicPr>
          <p:nvPr>
            <p:ph idx="1"/>
          </p:nvPr>
        </p:nvPicPr>
        <p:blipFill>
          <a:blip r:embed="rId2"/>
          <a:stretch>
            <a:fillRect/>
          </a:stretch>
        </p:blipFill>
        <p:spPr>
          <a:xfrm>
            <a:off x="4509067" y="624113"/>
            <a:ext cx="6794302" cy="5095727"/>
          </a:xfrm>
        </p:spPr>
      </p:pic>
    </p:spTree>
    <p:extLst>
      <p:ext uri="{BB962C8B-B14F-4D97-AF65-F5344CB8AC3E}">
        <p14:creationId xmlns:p14="http://schemas.microsoft.com/office/powerpoint/2010/main" val="3495900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0875CC0-AD33-024F-A775-012366154579}"/>
              </a:ext>
            </a:extLst>
          </p:cNvPr>
          <p:cNvPicPr>
            <a:picLocks noChangeAspect="1"/>
          </p:cNvPicPr>
          <p:nvPr/>
        </p:nvPicPr>
        <p:blipFill>
          <a:blip r:embed="rId2"/>
          <a:stretch>
            <a:fillRect/>
          </a:stretch>
        </p:blipFill>
        <p:spPr>
          <a:xfrm>
            <a:off x="305998" y="5317944"/>
            <a:ext cx="11580004" cy="1105081"/>
          </a:xfrm>
          <a:prstGeom prst="rect">
            <a:avLst/>
          </a:prstGeom>
        </p:spPr>
      </p:pic>
      <p:pic>
        <p:nvPicPr>
          <p:cNvPr id="4" name="Picture 3">
            <a:extLst>
              <a:ext uri="{FF2B5EF4-FFF2-40B4-BE49-F238E27FC236}">
                <a16:creationId xmlns:a16="http://schemas.microsoft.com/office/drawing/2014/main" id="{04888DB5-33F9-5A46-9310-9D4A5391B214}"/>
              </a:ext>
            </a:extLst>
          </p:cNvPr>
          <p:cNvPicPr>
            <a:picLocks noChangeAspect="1"/>
          </p:cNvPicPr>
          <p:nvPr/>
        </p:nvPicPr>
        <p:blipFill>
          <a:blip r:embed="rId3"/>
          <a:stretch>
            <a:fillRect/>
          </a:stretch>
        </p:blipFill>
        <p:spPr>
          <a:xfrm>
            <a:off x="1458872" y="49301"/>
            <a:ext cx="9274255" cy="5268643"/>
          </a:xfrm>
          <a:prstGeom prst="rect">
            <a:avLst/>
          </a:prstGeom>
        </p:spPr>
      </p:pic>
    </p:spTree>
    <p:extLst>
      <p:ext uri="{BB962C8B-B14F-4D97-AF65-F5344CB8AC3E}">
        <p14:creationId xmlns:p14="http://schemas.microsoft.com/office/powerpoint/2010/main" val="3307976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260BD78-EE2C-478D-97B6-B5B880A8ECE4}"/>
              </a:ext>
            </a:extLst>
          </p:cNvPr>
          <p:cNvSpPr>
            <a:spLocks noGrp="1"/>
          </p:cNvSpPr>
          <p:nvPr>
            <p:ph type="body" idx="1"/>
          </p:nvPr>
        </p:nvSpPr>
        <p:spPr>
          <a:xfrm>
            <a:off x="363639" y="288364"/>
            <a:ext cx="11007524" cy="527049"/>
          </a:xfrm>
        </p:spPr>
        <p:txBody>
          <a:bodyPr>
            <a:normAutofit fontScale="85000" lnSpcReduction="10000"/>
          </a:bodyPr>
          <a:lstStyle/>
          <a:p>
            <a:pPr algn="ctr"/>
            <a:r>
              <a:rPr lang="en-US" sz="3200" b="1" dirty="0"/>
              <a:t>Neural Network Analysis</a:t>
            </a:r>
          </a:p>
        </p:txBody>
      </p:sp>
      <p:sp>
        <p:nvSpPr>
          <p:cNvPr id="7" name="Google Shape;186;p29">
            <a:extLst>
              <a:ext uri="{FF2B5EF4-FFF2-40B4-BE49-F238E27FC236}">
                <a16:creationId xmlns:a16="http://schemas.microsoft.com/office/drawing/2014/main" id="{2C1B06A5-B648-5344-B76C-E44803F2753D}"/>
              </a:ext>
            </a:extLst>
          </p:cNvPr>
          <p:cNvSpPr txBox="1">
            <a:spLocks/>
          </p:cNvSpPr>
          <p:nvPr/>
        </p:nvSpPr>
        <p:spPr>
          <a:xfrm>
            <a:off x="415600" y="815412"/>
            <a:ext cx="11360800" cy="1675393"/>
          </a:xfrm>
          <a:prstGeom prst="rect">
            <a:avLst/>
          </a:prstGeom>
        </p:spPr>
        <p:txBody>
          <a:bodyPr spcFirstLastPara="1" vert="horz" wrap="square" lIns="121900" tIns="121900" rIns="121900" bIns="121900" rtlCol="0" anchor="t" anchorCtr="0">
            <a:noAutofit/>
          </a:bodyPr>
          <a:lstStyle>
            <a:lvl1pPr marL="0" indent="0" algn="l" defTabSz="914400" rtl="0" eaLnBrk="1" latinLnBrk="0" hangingPunct="1">
              <a:lnSpc>
                <a:spcPct val="120000"/>
              </a:lnSpc>
              <a:spcBef>
                <a:spcPts val="1000"/>
              </a:spcBef>
              <a:buClr>
                <a:schemeClr val="accent1"/>
              </a:buClr>
              <a:buSzPct val="110000"/>
              <a:buFont typeface="Wingdings" panose="05000000000000000000" pitchFamily="2" charset="2"/>
              <a:buNone/>
              <a:defRPr sz="1800" kern="1200">
                <a:gradFill flip="none" rotWithShape="1">
                  <a:gsLst>
                    <a:gs pos="0">
                      <a:schemeClr val="tx1"/>
                    </a:gs>
                    <a:gs pos="100000">
                      <a:schemeClr val="tx1">
                        <a:lumMod val="75000"/>
                      </a:schemeClr>
                    </a:gs>
                  </a:gsLst>
                  <a:lin ang="5400000" scaled="0"/>
                  <a:tileRect/>
                </a:gradFill>
                <a:effectLst/>
                <a:latin typeface="+mn-lt"/>
                <a:ea typeface="+mn-ea"/>
                <a:cs typeface="+mn-cs"/>
              </a:defRPr>
            </a:lvl1pPr>
            <a:lvl2pPr marL="457200" indent="0" algn="l" defTabSz="914400" rtl="0" eaLnBrk="1" latinLnBrk="0" hangingPunct="1">
              <a:lnSpc>
                <a:spcPct val="120000"/>
              </a:lnSpc>
              <a:spcBef>
                <a:spcPts val="500"/>
              </a:spcBef>
              <a:buClr>
                <a:schemeClr val="accent1"/>
              </a:buClr>
              <a:buSzPct val="110000"/>
              <a:buFont typeface="Wingdings" panose="05000000000000000000" pitchFamily="2" charset="2"/>
              <a:buNone/>
              <a:defRPr sz="1800" kern="1200">
                <a:solidFill>
                  <a:schemeClr val="tx1">
                    <a:tint val="75000"/>
                  </a:schemeClr>
                </a:solidFill>
                <a:effectLst/>
                <a:latin typeface="+mn-lt"/>
                <a:ea typeface="+mn-ea"/>
                <a:cs typeface="+mn-cs"/>
              </a:defRPr>
            </a:lvl2pPr>
            <a:lvl3pPr marL="914400" indent="0" algn="l"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tint val="75000"/>
                  </a:schemeClr>
                </a:solidFill>
                <a:effectLst/>
                <a:latin typeface="+mn-lt"/>
                <a:ea typeface="+mn-ea"/>
                <a:cs typeface="+mn-cs"/>
              </a:defRPr>
            </a:lvl3pPr>
            <a:lvl4pPr marL="1371600" indent="0" algn="l" defTabSz="914400" rtl="0" eaLnBrk="1" latinLnBrk="0" hangingPunct="1">
              <a:lnSpc>
                <a:spcPct val="120000"/>
              </a:lnSpc>
              <a:spcBef>
                <a:spcPts val="500"/>
              </a:spcBef>
              <a:buClr>
                <a:schemeClr val="accent1"/>
              </a:buClr>
              <a:buSzPct val="110000"/>
              <a:buFont typeface="Wingdings" panose="05000000000000000000" pitchFamily="2" charset="2"/>
              <a:buNone/>
              <a:defRPr sz="1400" kern="1200">
                <a:solidFill>
                  <a:schemeClr val="tx1">
                    <a:tint val="75000"/>
                  </a:schemeClr>
                </a:solidFill>
                <a:effectLst/>
                <a:latin typeface="+mn-lt"/>
                <a:ea typeface="+mn-ea"/>
                <a:cs typeface="+mn-cs"/>
              </a:defRPr>
            </a:lvl4pPr>
            <a:lvl5pPr marL="1828800" indent="0" algn="l" defTabSz="914400" rtl="0" eaLnBrk="1" latinLnBrk="0" hangingPunct="1">
              <a:lnSpc>
                <a:spcPct val="120000"/>
              </a:lnSpc>
              <a:spcBef>
                <a:spcPts val="500"/>
              </a:spcBef>
              <a:buClr>
                <a:schemeClr val="accent1"/>
              </a:buClr>
              <a:buSzPct val="110000"/>
              <a:buFont typeface="Wingdings" panose="05000000000000000000" pitchFamily="2" charset="2"/>
              <a:buNone/>
              <a:defRPr sz="1400" kern="1200">
                <a:solidFill>
                  <a:schemeClr val="tx1">
                    <a:tint val="75000"/>
                  </a:schemeClr>
                </a:solidFill>
                <a:effectLst/>
                <a:latin typeface="+mn-lt"/>
                <a:ea typeface="+mn-ea"/>
                <a:cs typeface="+mn-cs"/>
              </a:defRPr>
            </a:lvl5pPr>
            <a:lvl6pPr marL="2286000" indent="0" algn="l" defTabSz="914400" rtl="0" eaLnBrk="1" latinLnBrk="0" hangingPunct="1">
              <a:lnSpc>
                <a:spcPct val="120000"/>
              </a:lnSpc>
              <a:spcBef>
                <a:spcPts val="500"/>
              </a:spcBef>
              <a:buClr>
                <a:schemeClr val="accent1"/>
              </a:buClr>
              <a:buSzPct val="110000"/>
              <a:buFont typeface="Wingdings" panose="05000000000000000000" pitchFamily="2" charset="2"/>
              <a:buNone/>
              <a:defRPr sz="1400" kern="1200">
                <a:solidFill>
                  <a:schemeClr val="tx1">
                    <a:tint val="75000"/>
                  </a:schemeClr>
                </a:solidFill>
                <a:effectLst/>
                <a:latin typeface="+mn-lt"/>
                <a:ea typeface="+mn-ea"/>
                <a:cs typeface="+mn-cs"/>
              </a:defRPr>
            </a:lvl6pPr>
            <a:lvl7pPr marL="2743200" indent="0" algn="l" defTabSz="914400" rtl="0" eaLnBrk="1" latinLnBrk="0" hangingPunct="1">
              <a:lnSpc>
                <a:spcPct val="120000"/>
              </a:lnSpc>
              <a:spcBef>
                <a:spcPts val="500"/>
              </a:spcBef>
              <a:buClr>
                <a:schemeClr val="accent1"/>
              </a:buClr>
              <a:buSzPct val="110000"/>
              <a:buFont typeface="Wingdings" panose="05000000000000000000" pitchFamily="2" charset="2"/>
              <a:buNone/>
              <a:defRPr sz="1400" kern="1200">
                <a:solidFill>
                  <a:schemeClr val="tx1">
                    <a:tint val="75000"/>
                  </a:schemeClr>
                </a:solidFill>
                <a:effectLst/>
                <a:latin typeface="+mn-lt"/>
                <a:ea typeface="+mn-ea"/>
                <a:cs typeface="+mn-cs"/>
              </a:defRPr>
            </a:lvl7pPr>
            <a:lvl8pPr marL="3200400" indent="0" algn="l" defTabSz="914400" rtl="0" eaLnBrk="1" latinLnBrk="0" hangingPunct="1">
              <a:lnSpc>
                <a:spcPct val="120000"/>
              </a:lnSpc>
              <a:spcBef>
                <a:spcPts val="500"/>
              </a:spcBef>
              <a:buClr>
                <a:schemeClr val="accent1"/>
              </a:buClr>
              <a:buSzPct val="110000"/>
              <a:buFont typeface="Wingdings" panose="05000000000000000000" pitchFamily="2" charset="2"/>
              <a:buNone/>
              <a:defRPr sz="1400" kern="1200">
                <a:solidFill>
                  <a:schemeClr val="tx1">
                    <a:tint val="75000"/>
                  </a:schemeClr>
                </a:solidFill>
                <a:effectLst/>
                <a:latin typeface="+mn-lt"/>
                <a:ea typeface="+mn-ea"/>
                <a:cs typeface="+mn-cs"/>
              </a:defRPr>
            </a:lvl8pPr>
            <a:lvl9pPr marL="3657600" indent="0" algn="l" defTabSz="914400" rtl="0" eaLnBrk="1" latinLnBrk="0" hangingPunct="1">
              <a:lnSpc>
                <a:spcPct val="120000"/>
              </a:lnSpc>
              <a:spcBef>
                <a:spcPts val="500"/>
              </a:spcBef>
              <a:buClr>
                <a:schemeClr val="accent1"/>
              </a:buClr>
              <a:buSzPct val="110000"/>
              <a:buFont typeface="Wingdings" panose="05000000000000000000" pitchFamily="2" charset="2"/>
              <a:buNone/>
              <a:defRPr sz="1400" kern="1200">
                <a:solidFill>
                  <a:schemeClr val="tx1">
                    <a:tint val="75000"/>
                  </a:schemeClr>
                </a:solidFill>
                <a:effectLst/>
                <a:latin typeface="+mn-lt"/>
                <a:ea typeface="+mn-ea"/>
                <a:cs typeface="+mn-cs"/>
              </a:defRPr>
            </a:lvl9pPr>
          </a:lstStyle>
          <a:p>
            <a:r>
              <a:rPr lang="en-US" sz="2000" dirty="0"/>
              <a:t>Machine Learning algorithm that utilizes the logistic regression to represent nonlinear behavior</a:t>
            </a:r>
          </a:p>
          <a:p>
            <a:r>
              <a:rPr lang="en-US" sz="2000" dirty="0"/>
              <a:t>Best suited for classification problems</a:t>
            </a:r>
          </a:p>
          <a:p>
            <a:r>
              <a:rPr lang="en-US" sz="2000" dirty="0"/>
              <a:t>Model used all input data to predict groupings for each country</a:t>
            </a:r>
          </a:p>
        </p:txBody>
      </p:sp>
      <p:sp>
        <p:nvSpPr>
          <p:cNvPr id="8" name="Google Shape;189;p29">
            <a:extLst>
              <a:ext uri="{FF2B5EF4-FFF2-40B4-BE49-F238E27FC236}">
                <a16:creationId xmlns:a16="http://schemas.microsoft.com/office/drawing/2014/main" id="{823B57C2-7A12-CA43-ACC4-FD6FA985286C}"/>
              </a:ext>
            </a:extLst>
          </p:cNvPr>
          <p:cNvSpPr txBox="1"/>
          <p:nvPr/>
        </p:nvSpPr>
        <p:spPr>
          <a:xfrm>
            <a:off x="7230170" y="2513993"/>
            <a:ext cx="3239823" cy="582400"/>
          </a:xfrm>
          <a:prstGeom prst="rect">
            <a:avLst/>
          </a:prstGeom>
          <a:noFill/>
          <a:ln>
            <a:noFill/>
          </a:ln>
        </p:spPr>
        <p:txBody>
          <a:bodyPr spcFirstLastPara="1" wrap="square" lIns="121900" tIns="121900" rIns="121900" bIns="121900" anchor="t" anchorCtr="0">
            <a:noAutofit/>
          </a:bodyPr>
          <a:lstStyle/>
          <a:p>
            <a:r>
              <a:rPr lang="en" sz="2400" b="1" dirty="0">
                <a:highlight>
                  <a:srgbClr val="FFD966"/>
                </a:highlight>
              </a:rPr>
              <a:t>Coefficients of NN:</a:t>
            </a:r>
            <a:endParaRPr sz="2400" b="1" dirty="0">
              <a:highlight>
                <a:srgbClr val="FFD966"/>
              </a:highlight>
            </a:endParaRPr>
          </a:p>
        </p:txBody>
      </p:sp>
      <p:pic>
        <p:nvPicPr>
          <p:cNvPr id="9" name="Picture 8">
            <a:extLst>
              <a:ext uri="{FF2B5EF4-FFF2-40B4-BE49-F238E27FC236}">
                <a16:creationId xmlns:a16="http://schemas.microsoft.com/office/drawing/2014/main" id="{E87B7168-678D-A744-9EFF-FC957AEAAC6F}"/>
              </a:ext>
            </a:extLst>
          </p:cNvPr>
          <p:cNvPicPr>
            <a:picLocks noChangeAspect="1"/>
          </p:cNvPicPr>
          <p:nvPr/>
        </p:nvPicPr>
        <p:blipFill>
          <a:blip r:embed="rId2"/>
          <a:stretch>
            <a:fillRect/>
          </a:stretch>
        </p:blipFill>
        <p:spPr>
          <a:xfrm>
            <a:off x="0" y="2544310"/>
            <a:ext cx="6161814" cy="4048513"/>
          </a:xfrm>
          <a:prstGeom prst="rect">
            <a:avLst/>
          </a:prstGeom>
        </p:spPr>
      </p:pic>
      <p:pic>
        <p:nvPicPr>
          <p:cNvPr id="10" name="Picture 9">
            <a:extLst>
              <a:ext uri="{FF2B5EF4-FFF2-40B4-BE49-F238E27FC236}">
                <a16:creationId xmlns:a16="http://schemas.microsoft.com/office/drawing/2014/main" id="{9853B457-7B4C-6247-9F7D-0A89867EF176}"/>
              </a:ext>
            </a:extLst>
          </p:cNvPr>
          <p:cNvPicPr>
            <a:picLocks noChangeAspect="1"/>
          </p:cNvPicPr>
          <p:nvPr/>
        </p:nvPicPr>
        <p:blipFill rotWithShape="1">
          <a:blip r:embed="rId3"/>
          <a:srcRect b="639"/>
          <a:stretch/>
        </p:blipFill>
        <p:spPr>
          <a:xfrm>
            <a:off x="6096000" y="2965951"/>
            <a:ext cx="5508165" cy="3603685"/>
          </a:xfrm>
          <a:prstGeom prst="rect">
            <a:avLst/>
          </a:prstGeom>
        </p:spPr>
      </p:pic>
    </p:spTree>
    <p:extLst>
      <p:ext uri="{BB962C8B-B14F-4D97-AF65-F5344CB8AC3E}">
        <p14:creationId xmlns:p14="http://schemas.microsoft.com/office/powerpoint/2010/main" val="2030563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260BD78-EE2C-478D-97B6-B5B880A8ECE4}"/>
              </a:ext>
            </a:extLst>
          </p:cNvPr>
          <p:cNvSpPr>
            <a:spLocks noGrp="1"/>
          </p:cNvSpPr>
          <p:nvPr>
            <p:ph type="body" idx="1"/>
          </p:nvPr>
        </p:nvSpPr>
        <p:spPr>
          <a:xfrm>
            <a:off x="363639" y="288364"/>
            <a:ext cx="11007524" cy="527049"/>
          </a:xfrm>
        </p:spPr>
        <p:txBody>
          <a:bodyPr>
            <a:normAutofit fontScale="85000" lnSpcReduction="10000"/>
          </a:bodyPr>
          <a:lstStyle/>
          <a:p>
            <a:pPr algn="ctr"/>
            <a:r>
              <a:rPr lang="en-US" sz="3200" b="1" dirty="0"/>
              <a:t>Neural Network: Important Features</a:t>
            </a:r>
          </a:p>
        </p:txBody>
      </p:sp>
      <p:pic>
        <p:nvPicPr>
          <p:cNvPr id="11" name="Picture 10">
            <a:extLst>
              <a:ext uri="{FF2B5EF4-FFF2-40B4-BE49-F238E27FC236}">
                <a16:creationId xmlns:a16="http://schemas.microsoft.com/office/drawing/2014/main" id="{27F7D1CC-C12C-BC42-8D18-46410297AC38}"/>
              </a:ext>
            </a:extLst>
          </p:cNvPr>
          <p:cNvPicPr>
            <a:picLocks noChangeAspect="1"/>
          </p:cNvPicPr>
          <p:nvPr/>
        </p:nvPicPr>
        <p:blipFill>
          <a:blip r:embed="rId2"/>
          <a:stretch>
            <a:fillRect/>
          </a:stretch>
        </p:blipFill>
        <p:spPr>
          <a:xfrm>
            <a:off x="490278" y="2232552"/>
            <a:ext cx="8126779" cy="4333230"/>
          </a:xfrm>
          <a:prstGeom prst="rect">
            <a:avLst/>
          </a:prstGeom>
        </p:spPr>
      </p:pic>
      <p:sp>
        <p:nvSpPr>
          <p:cNvPr id="12" name="TextBox 11">
            <a:extLst>
              <a:ext uri="{FF2B5EF4-FFF2-40B4-BE49-F238E27FC236}">
                <a16:creationId xmlns:a16="http://schemas.microsoft.com/office/drawing/2014/main" id="{78912CF2-01E5-7943-BAA4-1CBABFAE8CEA}"/>
              </a:ext>
            </a:extLst>
          </p:cNvPr>
          <p:cNvSpPr txBox="1"/>
          <p:nvPr/>
        </p:nvSpPr>
        <p:spPr>
          <a:xfrm>
            <a:off x="8991079" y="3660503"/>
            <a:ext cx="2362721" cy="1200329"/>
          </a:xfrm>
          <a:prstGeom prst="rect">
            <a:avLst/>
          </a:prstGeom>
          <a:noFill/>
          <a:ln w="28575">
            <a:solidFill>
              <a:schemeClr val="accent1"/>
            </a:solidFill>
          </a:ln>
        </p:spPr>
        <p:txBody>
          <a:bodyPr wrap="square" rtlCol="0">
            <a:spAutoFit/>
          </a:bodyPr>
          <a:lstStyle/>
          <a:p>
            <a:r>
              <a:rPr lang="en-US" b="1" dirty="0"/>
              <a:t>Top 3 parameters:</a:t>
            </a:r>
          </a:p>
          <a:p>
            <a:pPr marL="342900" indent="-342900">
              <a:buFont typeface="+mj-lt"/>
              <a:buAutoNum type="arabicPeriod"/>
            </a:pPr>
            <a:r>
              <a:rPr lang="en-US" dirty="0"/>
              <a:t>Freedom</a:t>
            </a:r>
          </a:p>
          <a:p>
            <a:pPr marL="342900" indent="-342900">
              <a:buFont typeface="+mj-lt"/>
              <a:buAutoNum type="arabicPeriod"/>
            </a:pPr>
            <a:r>
              <a:rPr lang="en-US" dirty="0"/>
              <a:t>Health</a:t>
            </a:r>
          </a:p>
          <a:p>
            <a:pPr marL="342900" indent="-342900">
              <a:buFont typeface="+mj-lt"/>
              <a:buAutoNum type="arabicPeriod"/>
            </a:pPr>
            <a:r>
              <a:rPr lang="en-US" dirty="0"/>
              <a:t>Economy</a:t>
            </a:r>
          </a:p>
        </p:txBody>
      </p:sp>
      <p:sp>
        <p:nvSpPr>
          <p:cNvPr id="14" name="Content Placeholder 5">
            <a:extLst>
              <a:ext uri="{FF2B5EF4-FFF2-40B4-BE49-F238E27FC236}">
                <a16:creationId xmlns:a16="http://schemas.microsoft.com/office/drawing/2014/main" id="{F1961708-1C3B-D74D-999B-8E3FD3DF9264}"/>
              </a:ext>
            </a:extLst>
          </p:cNvPr>
          <p:cNvSpPr txBox="1">
            <a:spLocks/>
          </p:cNvSpPr>
          <p:nvPr/>
        </p:nvSpPr>
        <p:spPr>
          <a:xfrm>
            <a:off x="838200" y="1017719"/>
            <a:ext cx="10515600" cy="1200329"/>
          </a:xfrm>
          <a:prstGeom prst="rect">
            <a:avLst/>
          </a:prstGeom>
        </p:spPr>
        <p:txBody>
          <a:bodyPr vert="horz" lIns="91440" tIns="45720" rIns="91440" bIns="45720" rtlCol="0" anchor="t">
            <a:normAutofit/>
          </a:bodyPr>
          <a:lstStyle>
            <a:lvl1pPr marL="0" indent="0" algn="l" defTabSz="914400" rtl="0" eaLnBrk="1" latinLnBrk="0" hangingPunct="1">
              <a:lnSpc>
                <a:spcPct val="120000"/>
              </a:lnSpc>
              <a:spcBef>
                <a:spcPts val="1000"/>
              </a:spcBef>
              <a:buClr>
                <a:schemeClr val="accent1"/>
              </a:buClr>
              <a:buSzPct val="110000"/>
              <a:buFont typeface="Wingdings" panose="05000000000000000000" pitchFamily="2" charset="2"/>
              <a:buNone/>
              <a:defRPr sz="1800" kern="1200">
                <a:gradFill flip="none" rotWithShape="1">
                  <a:gsLst>
                    <a:gs pos="0">
                      <a:schemeClr val="tx1"/>
                    </a:gs>
                    <a:gs pos="100000">
                      <a:schemeClr val="tx1">
                        <a:lumMod val="75000"/>
                      </a:schemeClr>
                    </a:gs>
                  </a:gsLst>
                  <a:lin ang="5400000" scaled="0"/>
                  <a:tileRect/>
                </a:gradFill>
                <a:effectLst/>
                <a:latin typeface="+mn-lt"/>
                <a:ea typeface="+mn-ea"/>
                <a:cs typeface="+mn-cs"/>
              </a:defRPr>
            </a:lvl1pPr>
            <a:lvl2pPr marL="457200" indent="0" algn="l" defTabSz="914400" rtl="0" eaLnBrk="1" latinLnBrk="0" hangingPunct="1">
              <a:lnSpc>
                <a:spcPct val="120000"/>
              </a:lnSpc>
              <a:spcBef>
                <a:spcPts val="500"/>
              </a:spcBef>
              <a:buClr>
                <a:schemeClr val="accent1"/>
              </a:buClr>
              <a:buSzPct val="110000"/>
              <a:buFont typeface="Wingdings" panose="05000000000000000000" pitchFamily="2" charset="2"/>
              <a:buNone/>
              <a:defRPr sz="1800" kern="1200">
                <a:solidFill>
                  <a:schemeClr val="tx1">
                    <a:tint val="75000"/>
                  </a:schemeClr>
                </a:solidFill>
                <a:effectLst/>
                <a:latin typeface="+mn-lt"/>
                <a:ea typeface="+mn-ea"/>
                <a:cs typeface="+mn-cs"/>
              </a:defRPr>
            </a:lvl2pPr>
            <a:lvl3pPr marL="914400" indent="0" algn="l"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tx1">
                    <a:tint val="75000"/>
                  </a:schemeClr>
                </a:solidFill>
                <a:effectLst/>
                <a:latin typeface="+mn-lt"/>
                <a:ea typeface="+mn-ea"/>
                <a:cs typeface="+mn-cs"/>
              </a:defRPr>
            </a:lvl3pPr>
            <a:lvl4pPr marL="1371600" indent="0" algn="l" defTabSz="914400" rtl="0" eaLnBrk="1" latinLnBrk="0" hangingPunct="1">
              <a:lnSpc>
                <a:spcPct val="120000"/>
              </a:lnSpc>
              <a:spcBef>
                <a:spcPts val="500"/>
              </a:spcBef>
              <a:buClr>
                <a:schemeClr val="accent1"/>
              </a:buClr>
              <a:buSzPct val="110000"/>
              <a:buFont typeface="Wingdings" panose="05000000000000000000" pitchFamily="2" charset="2"/>
              <a:buNone/>
              <a:defRPr sz="1400" kern="1200">
                <a:solidFill>
                  <a:schemeClr val="tx1">
                    <a:tint val="75000"/>
                  </a:schemeClr>
                </a:solidFill>
                <a:effectLst/>
                <a:latin typeface="+mn-lt"/>
                <a:ea typeface="+mn-ea"/>
                <a:cs typeface="+mn-cs"/>
              </a:defRPr>
            </a:lvl4pPr>
            <a:lvl5pPr marL="1828800" indent="0" algn="l" defTabSz="914400" rtl="0" eaLnBrk="1" latinLnBrk="0" hangingPunct="1">
              <a:lnSpc>
                <a:spcPct val="120000"/>
              </a:lnSpc>
              <a:spcBef>
                <a:spcPts val="500"/>
              </a:spcBef>
              <a:buClr>
                <a:schemeClr val="accent1"/>
              </a:buClr>
              <a:buSzPct val="110000"/>
              <a:buFont typeface="Wingdings" panose="05000000000000000000" pitchFamily="2" charset="2"/>
              <a:buNone/>
              <a:defRPr sz="1400" kern="1200">
                <a:solidFill>
                  <a:schemeClr val="tx1">
                    <a:tint val="75000"/>
                  </a:schemeClr>
                </a:solidFill>
                <a:effectLst/>
                <a:latin typeface="+mn-lt"/>
                <a:ea typeface="+mn-ea"/>
                <a:cs typeface="+mn-cs"/>
              </a:defRPr>
            </a:lvl5pPr>
            <a:lvl6pPr marL="2286000" indent="0" algn="l" defTabSz="914400" rtl="0" eaLnBrk="1" latinLnBrk="0" hangingPunct="1">
              <a:lnSpc>
                <a:spcPct val="120000"/>
              </a:lnSpc>
              <a:spcBef>
                <a:spcPts val="500"/>
              </a:spcBef>
              <a:buClr>
                <a:schemeClr val="accent1"/>
              </a:buClr>
              <a:buSzPct val="110000"/>
              <a:buFont typeface="Wingdings" panose="05000000000000000000" pitchFamily="2" charset="2"/>
              <a:buNone/>
              <a:defRPr sz="1400" kern="1200">
                <a:solidFill>
                  <a:schemeClr val="tx1">
                    <a:tint val="75000"/>
                  </a:schemeClr>
                </a:solidFill>
                <a:effectLst/>
                <a:latin typeface="+mn-lt"/>
                <a:ea typeface="+mn-ea"/>
                <a:cs typeface="+mn-cs"/>
              </a:defRPr>
            </a:lvl6pPr>
            <a:lvl7pPr marL="2743200" indent="0" algn="l" defTabSz="914400" rtl="0" eaLnBrk="1" latinLnBrk="0" hangingPunct="1">
              <a:lnSpc>
                <a:spcPct val="120000"/>
              </a:lnSpc>
              <a:spcBef>
                <a:spcPts val="500"/>
              </a:spcBef>
              <a:buClr>
                <a:schemeClr val="accent1"/>
              </a:buClr>
              <a:buSzPct val="110000"/>
              <a:buFont typeface="Wingdings" panose="05000000000000000000" pitchFamily="2" charset="2"/>
              <a:buNone/>
              <a:defRPr sz="1400" kern="1200">
                <a:solidFill>
                  <a:schemeClr val="tx1">
                    <a:tint val="75000"/>
                  </a:schemeClr>
                </a:solidFill>
                <a:effectLst/>
                <a:latin typeface="+mn-lt"/>
                <a:ea typeface="+mn-ea"/>
                <a:cs typeface="+mn-cs"/>
              </a:defRPr>
            </a:lvl7pPr>
            <a:lvl8pPr marL="3200400" indent="0" algn="l" defTabSz="914400" rtl="0" eaLnBrk="1" latinLnBrk="0" hangingPunct="1">
              <a:lnSpc>
                <a:spcPct val="120000"/>
              </a:lnSpc>
              <a:spcBef>
                <a:spcPts val="500"/>
              </a:spcBef>
              <a:buClr>
                <a:schemeClr val="accent1"/>
              </a:buClr>
              <a:buSzPct val="110000"/>
              <a:buFont typeface="Wingdings" panose="05000000000000000000" pitchFamily="2" charset="2"/>
              <a:buNone/>
              <a:defRPr sz="1400" kern="1200">
                <a:solidFill>
                  <a:schemeClr val="tx1">
                    <a:tint val="75000"/>
                  </a:schemeClr>
                </a:solidFill>
                <a:effectLst/>
                <a:latin typeface="+mn-lt"/>
                <a:ea typeface="+mn-ea"/>
                <a:cs typeface="+mn-cs"/>
              </a:defRPr>
            </a:lvl8pPr>
            <a:lvl9pPr marL="3657600" indent="0" algn="l" defTabSz="914400" rtl="0" eaLnBrk="1" latinLnBrk="0" hangingPunct="1">
              <a:lnSpc>
                <a:spcPct val="120000"/>
              </a:lnSpc>
              <a:spcBef>
                <a:spcPts val="500"/>
              </a:spcBef>
              <a:buClr>
                <a:schemeClr val="accent1"/>
              </a:buClr>
              <a:buSzPct val="110000"/>
              <a:buFont typeface="Wingdings" panose="05000000000000000000" pitchFamily="2" charset="2"/>
              <a:buNone/>
              <a:defRPr sz="1400" kern="1200">
                <a:solidFill>
                  <a:schemeClr val="tx1">
                    <a:tint val="75000"/>
                  </a:schemeClr>
                </a:solidFill>
                <a:effectLst/>
                <a:latin typeface="+mn-lt"/>
                <a:ea typeface="+mn-ea"/>
                <a:cs typeface="+mn-cs"/>
              </a:defRPr>
            </a:lvl9pPr>
          </a:lstStyle>
          <a:p>
            <a:r>
              <a:rPr lang="en-US" sz="2000" dirty="0">
                <a:solidFill>
                  <a:schemeClr val="tx1"/>
                </a:solidFill>
              </a:rPr>
              <a:t>Which attribute has the strongest affect on the happiness score</a:t>
            </a:r>
          </a:p>
          <a:p>
            <a:pPr lvl="1"/>
            <a:r>
              <a:rPr lang="en-US" sz="2000" dirty="0">
                <a:solidFill>
                  <a:schemeClr val="tx1"/>
                </a:solidFill>
              </a:rPr>
              <a:t>Run Sensitivity Analysis and Normalize Results </a:t>
            </a:r>
          </a:p>
        </p:txBody>
      </p:sp>
    </p:spTree>
    <p:extLst>
      <p:ext uri="{BB962C8B-B14F-4D97-AF65-F5344CB8AC3E}">
        <p14:creationId xmlns:p14="http://schemas.microsoft.com/office/powerpoint/2010/main" val="2970862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4E25C33-3FF5-4F1B-9EA0-5EA0EF0B86D4}"/>
              </a:ext>
            </a:extLst>
          </p:cNvPr>
          <p:cNvPicPr>
            <a:picLocks noGrp="1" noChangeAspect="1"/>
          </p:cNvPicPr>
          <p:nvPr>
            <p:ph idx="4294967295"/>
          </p:nvPr>
        </p:nvPicPr>
        <p:blipFill>
          <a:blip r:embed="rId2"/>
          <a:stretch>
            <a:fillRect/>
          </a:stretch>
        </p:blipFill>
        <p:spPr>
          <a:xfrm>
            <a:off x="790575" y="642937"/>
            <a:ext cx="10610850" cy="5572125"/>
          </a:xfrm>
          <a:prstGeom prst="rect">
            <a:avLst/>
          </a:prstGeom>
        </p:spPr>
      </p:pic>
      <p:sp>
        <p:nvSpPr>
          <p:cNvPr id="5" name="TextBox 4">
            <a:extLst>
              <a:ext uri="{FF2B5EF4-FFF2-40B4-BE49-F238E27FC236}">
                <a16:creationId xmlns:a16="http://schemas.microsoft.com/office/drawing/2014/main" id="{6E6FE521-3EC9-401C-98C6-018141D3806E}"/>
              </a:ext>
            </a:extLst>
          </p:cNvPr>
          <p:cNvSpPr txBox="1"/>
          <p:nvPr/>
        </p:nvSpPr>
        <p:spPr>
          <a:xfrm>
            <a:off x="9146026" y="2546033"/>
            <a:ext cx="2036737" cy="3139321"/>
          </a:xfrm>
          <a:prstGeom prst="rect">
            <a:avLst/>
          </a:prstGeom>
          <a:noFill/>
          <a:ln w="28575">
            <a:solidFill>
              <a:schemeClr val="tx1"/>
            </a:solidFill>
          </a:ln>
        </p:spPr>
        <p:txBody>
          <a:bodyPr wrap="square" rtlCol="0">
            <a:spAutoFit/>
          </a:bodyPr>
          <a:lstStyle/>
          <a:p>
            <a:r>
              <a:rPr lang="en-US" b="1" dirty="0">
                <a:solidFill>
                  <a:schemeClr val="accent1"/>
                </a:solidFill>
              </a:rPr>
              <a:t>High Achievers:</a:t>
            </a:r>
          </a:p>
          <a:p>
            <a:pPr marL="342900" indent="-342900">
              <a:buFont typeface="+mj-lt"/>
              <a:buAutoNum type="arabicPeriod"/>
            </a:pPr>
            <a:r>
              <a:rPr lang="en-US" dirty="0"/>
              <a:t>Iraq</a:t>
            </a:r>
          </a:p>
          <a:p>
            <a:pPr marL="342900" indent="-342900">
              <a:buFont typeface="+mj-lt"/>
              <a:buAutoNum type="arabicPeriod"/>
            </a:pPr>
            <a:r>
              <a:rPr lang="en-US" dirty="0"/>
              <a:t>South Africa</a:t>
            </a:r>
          </a:p>
          <a:p>
            <a:pPr marL="342900" indent="-342900">
              <a:buFont typeface="+mj-lt"/>
              <a:buAutoNum type="arabicPeriod"/>
            </a:pPr>
            <a:r>
              <a:rPr lang="en-US" dirty="0"/>
              <a:t>Mozambique</a:t>
            </a:r>
          </a:p>
          <a:p>
            <a:endParaRPr lang="en-US" dirty="0"/>
          </a:p>
          <a:p>
            <a:r>
              <a:rPr lang="en-US" b="1" dirty="0">
                <a:solidFill>
                  <a:schemeClr val="accent2"/>
                </a:solidFill>
              </a:rPr>
              <a:t>Worst Regressors:</a:t>
            </a:r>
          </a:p>
          <a:p>
            <a:pPr marL="342900" indent="-342900">
              <a:buFont typeface="+mj-lt"/>
              <a:buAutoNum type="arabicPeriod"/>
            </a:pPr>
            <a:r>
              <a:rPr lang="en-US" dirty="0"/>
              <a:t>Venezuela</a:t>
            </a:r>
          </a:p>
          <a:p>
            <a:pPr marL="342900" indent="-342900">
              <a:buFont typeface="+mj-lt"/>
              <a:buAutoNum type="arabicPeriod"/>
            </a:pPr>
            <a:r>
              <a:rPr lang="en-US" dirty="0"/>
              <a:t>Central Africa</a:t>
            </a:r>
          </a:p>
          <a:p>
            <a:pPr marL="342900" indent="-342900">
              <a:buFont typeface="+mj-lt"/>
              <a:buAutoNum type="arabicPeriod"/>
            </a:pPr>
            <a:r>
              <a:rPr lang="en-US" dirty="0"/>
              <a:t>Haiti</a:t>
            </a:r>
          </a:p>
          <a:p>
            <a:endParaRPr lang="en-US" dirty="0"/>
          </a:p>
        </p:txBody>
      </p:sp>
    </p:spTree>
    <p:extLst>
      <p:ext uri="{BB962C8B-B14F-4D97-AF65-F5344CB8AC3E}">
        <p14:creationId xmlns:p14="http://schemas.microsoft.com/office/powerpoint/2010/main" val="2937174062"/>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3960F"/>
      </a:accent1>
      <a:accent2>
        <a:srgbClr val="E04116"/>
      </a:accent2>
      <a:accent3>
        <a:srgbClr val="9D4DE7"/>
      </a:accent3>
      <a:accent4>
        <a:srgbClr val="449EF3"/>
      </a:accent4>
      <a:accent5>
        <a:srgbClr val="39C6BE"/>
      </a:accent5>
      <a:accent6>
        <a:srgbClr val="88C933"/>
      </a:accent6>
      <a:hlink>
        <a:srgbClr val="EBB41F"/>
      </a:hlink>
      <a:folHlink>
        <a:srgbClr val="E1D676"/>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29B3952A-A5A2-4E72-A5C9-A88B41734E0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{AC48D875-8FA7-5846-B97B-077451DB6BF4}tf16401369</Template>
  <TotalTime>433</TotalTime>
  <Words>329</Words>
  <Application>Microsoft Office PowerPoint</Application>
  <PresentationFormat>Widescreen</PresentationFormat>
  <Paragraphs>85</Paragraphs>
  <Slides>18</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Calibri</vt:lpstr>
      <vt:lpstr>Calibri Light</vt:lpstr>
      <vt:lpstr>inherit</vt:lpstr>
      <vt:lpstr>Rockwell</vt:lpstr>
      <vt:lpstr>Wingdings</vt:lpstr>
      <vt:lpstr>Atlas</vt:lpstr>
      <vt:lpstr>The World Happiness Report</vt:lpstr>
      <vt:lpstr>Agenda</vt:lpstr>
      <vt:lpstr>Background &amp; Overview:  The World Happiness Report is a landmark survey of the state of global happiness that ranks 156 countries by how happy their citizens perceive themselves to be. This survey was conducted using the Cantril ladder by asking respondents to think of a ladder, with the best possible life for them being a 10, and the worst possible life being a 0, and then were asked to rate their own current lives on that 0 to 10 scale.  Situation:  We believe there are specific customer segments, who would be interested in traveling to the happiest countries in the world. Based on this analysis, we will recommend the top happiest countries that will be popular routes / destinations for the travel and tourism industry.   Proposal:  To conduct an analysis on the following questions:         - What are the top three parameters in predicting a country’s happiness score?         - Which continent is the most/least happy?         - Which countries have improved the most in those areas from 2015-2017?         - Which countries have fallen the most in those areas from 2015-2017?</vt:lpstr>
      <vt:lpstr>Research Objective: To identify and analyze predictors correlated to the happiness score  Research Plan: Use 3 different types of analyses (K-means clustering, Neural network classification, Random forest Decision Tree), retrieve raw data from Kaggle  Research Methodology: Employ a variety of different methods and determine which ones are the best to answer our market research questions</vt:lpstr>
      <vt:lpstr>Data Findings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Happiness by Region</vt:lpstr>
      <vt:lpstr>Random Forest Decision Tree Model</vt:lpstr>
      <vt:lpstr>PowerPoint Presentation</vt:lpstr>
      <vt:lpstr>PowerPoint Presentation</vt:lpstr>
      <vt:lpstr>PowerPoint Presentation</vt:lpstr>
      <vt:lpstr>Our recommendation for airline companies is to increase routes to the top 8 happiest countries in the world based on Family, Health, and Economy.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avocado issue</dc:title>
  <dc:creator>Juan gutierrez</dc:creator>
  <cp:lastModifiedBy>Darrell Nelson</cp:lastModifiedBy>
  <cp:revision>48</cp:revision>
  <dcterms:created xsi:type="dcterms:W3CDTF">2018-12-13T01:45:56Z</dcterms:created>
  <dcterms:modified xsi:type="dcterms:W3CDTF">2019-06-08T05:38:27Z</dcterms:modified>
</cp:coreProperties>
</file>